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0233600" cy="31089600"/>
  <p:notesSz cx="9144000" cy="6858000"/>
  <p:defaultTextStyle>
    <a:defPPr>
      <a:defRPr lang="en-US"/>
    </a:defPPr>
    <a:lvl1pPr algn="l" rtl="0" fontAlgn="base">
      <a:spcBef>
        <a:spcPct val="0"/>
      </a:spcBef>
      <a:spcAft>
        <a:spcPct val="0"/>
      </a:spcAft>
      <a:defRPr sz="8000" kern="1200">
        <a:solidFill>
          <a:schemeClr val="tx1"/>
        </a:solidFill>
        <a:latin typeface="Arial" charset="0"/>
        <a:ea typeface="+mn-ea"/>
        <a:cs typeface="Arial" charset="0"/>
      </a:defRPr>
    </a:lvl1pPr>
    <a:lvl2pPr marL="457200" algn="l" rtl="0" fontAlgn="base">
      <a:spcBef>
        <a:spcPct val="0"/>
      </a:spcBef>
      <a:spcAft>
        <a:spcPct val="0"/>
      </a:spcAft>
      <a:defRPr sz="8000" kern="1200">
        <a:solidFill>
          <a:schemeClr val="tx1"/>
        </a:solidFill>
        <a:latin typeface="Arial" charset="0"/>
        <a:ea typeface="+mn-ea"/>
        <a:cs typeface="Arial" charset="0"/>
      </a:defRPr>
    </a:lvl2pPr>
    <a:lvl3pPr marL="914400" algn="l" rtl="0" fontAlgn="base">
      <a:spcBef>
        <a:spcPct val="0"/>
      </a:spcBef>
      <a:spcAft>
        <a:spcPct val="0"/>
      </a:spcAft>
      <a:defRPr sz="8000" kern="1200">
        <a:solidFill>
          <a:schemeClr val="tx1"/>
        </a:solidFill>
        <a:latin typeface="Arial" charset="0"/>
        <a:ea typeface="+mn-ea"/>
        <a:cs typeface="Arial" charset="0"/>
      </a:defRPr>
    </a:lvl3pPr>
    <a:lvl4pPr marL="1371600" algn="l" rtl="0" fontAlgn="base">
      <a:spcBef>
        <a:spcPct val="0"/>
      </a:spcBef>
      <a:spcAft>
        <a:spcPct val="0"/>
      </a:spcAft>
      <a:defRPr sz="8000" kern="1200">
        <a:solidFill>
          <a:schemeClr val="tx1"/>
        </a:solidFill>
        <a:latin typeface="Arial" charset="0"/>
        <a:ea typeface="+mn-ea"/>
        <a:cs typeface="Arial" charset="0"/>
      </a:defRPr>
    </a:lvl4pPr>
    <a:lvl5pPr marL="1828800" algn="l" rtl="0" fontAlgn="base">
      <a:spcBef>
        <a:spcPct val="0"/>
      </a:spcBef>
      <a:spcAft>
        <a:spcPct val="0"/>
      </a:spcAft>
      <a:defRPr sz="8000" kern="1200">
        <a:solidFill>
          <a:schemeClr val="tx1"/>
        </a:solidFill>
        <a:latin typeface="Arial" charset="0"/>
        <a:ea typeface="+mn-ea"/>
        <a:cs typeface="Arial" charset="0"/>
      </a:defRPr>
    </a:lvl5pPr>
    <a:lvl6pPr marL="2286000" algn="l" defTabSz="914400" rtl="0" eaLnBrk="1" latinLnBrk="0" hangingPunct="1">
      <a:defRPr sz="8000" kern="1200">
        <a:solidFill>
          <a:schemeClr val="tx1"/>
        </a:solidFill>
        <a:latin typeface="Arial" charset="0"/>
        <a:ea typeface="+mn-ea"/>
        <a:cs typeface="Arial" charset="0"/>
      </a:defRPr>
    </a:lvl6pPr>
    <a:lvl7pPr marL="2743200" algn="l" defTabSz="914400" rtl="0" eaLnBrk="1" latinLnBrk="0" hangingPunct="1">
      <a:defRPr sz="8000" kern="1200">
        <a:solidFill>
          <a:schemeClr val="tx1"/>
        </a:solidFill>
        <a:latin typeface="Arial" charset="0"/>
        <a:ea typeface="+mn-ea"/>
        <a:cs typeface="Arial" charset="0"/>
      </a:defRPr>
    </a:lvl7pPr>
    <a:lvl8pPr marL="3200400" algn="l" defTabSz="914400" rtl="0" eaLnBrk="1" latinLnBrk="0" hangingPunct="1">
      <a:defRPr sz="8000" kern="1200">
        <a:solidFill>
          <a:schemeClr val="tx1"/>
        </a:solidFill>
        <a:latin typeface="Arial" charset="0"/>
        <a:ea typeface="+mn-ea"/>
        <a:cs typeface="Arial" charset="0"/>
      </a:defRPr>
    </a:lvl8pPr>
    <a:lvl9pPr marL="3657600" algn="l" defTabSz="914400" rtl="0" eaLnBrk="1" latinLnBrk="0" hangingPunct="1">
      <a:defRPr sz="8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384"/>
    <a:srgbClr val="1D2F6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6" d="100"/>
          <a:sy n="16" d="100"/>
        </p:scale>
        <p:origin x="-1074" y="-144"/>
      </p:cViewPr>
      <p:guideLst>
        <p:guide orient="horz" pos="4320"/>
        <p:guide/>
      </p:guideLst>
    </p:cSldViewPr>
  </p:slideViewPr>
  <p:notesTextViewPr>
    <p:cViewPr>
      <p:scale>
        <a:sx n="100" d="100"/>
        <a:sy n="100" d="100"/>
      </p:scale>
      <p:origin x="0" y="0"/>
    </p:cViewPr>
  </p:notesTextViewPr>
  <p:gridSpacing cx="234086400" cy="2340864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osh\Downloads\School\REU%20SRT%20Research%20Project\Mechanical%20Data\Compiled%20Micro-hardnes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title>
      <c:tx>
        <c:rich>
          <a:bodyPr/>
          <a:lstStyle/>
          <a:p>
            <a:pPr>
              <a:defRPr/>
            </a:pPr>
            <a:r>
              <a:rPr lang="en-US"/>
              <a:t>Vickers</a:t>
            </a:r>
            <a:r>
              <a:rPr lang="en-US" baseline="0"/>
              <a:t> Micro-Hardness</a:t>
            </a:r>
            <a:endParaRPr lang="en-US"/>
          </a:p>
        </c:rich>
      </c:tx>
      <c:layout>
        <c:manualLayout>
          <c:xMode val="edge"/>
          <c:yMode val="edge"/>
          <c:x val="0.39931284631087927"/>
          <c:y val="0"/>
        </c:manualLayout>
      </c:layout>
    </c:title>
    <c:plotArea>
      <c:layout>
        <c:manualLayout>
          <c:layoutTarget val="inner"/>
          <c:xMode val="edge"/>
          <c:yMode val="edge"/>
          <c:x val="9.5793728263305997E-2"/>
          <c:y val="9.3594803814080835E-2"/>
          <c:w val="0.75287549800076814"/>
          <c:h val="0.73010243511227801"/>
        </c:manualLayout>
      </c:layout>
      <c:lineChart>
        <c:grouping val="standard"/>
        <c:ser>
          <c:idx val="0"/>
          <c:order val="0"/>
          <c:tx>
            <c:v>SRT 009</c:v>
          </c:tx>
          <c:spPr>
            <a:ln>
              <a:solidFill>
                <a:srgbClr val="7030A0"/>
              </a:solidFill>
            </a:ln>
          </c:spPr>
          <c:cat>
            <c:numRef>
              <c:f>Sheet1!$A:$A</c:f>
              <c:numCache>
                <c:formatCode>0.000</c:formatCode>
                <c:ptCount val="1048576"/>
                <c:pt idx="0">
                  <c:v>-0.32500000000000051</c:v>
                </c:pt>
                <c:pt idx="1">
                  <c:v>-0.30000000000000032</c:v>
                </c:pt>
                <c:pt idx="2">
                  <c:v>-0.27500000000000002</c:v>
                </c:pt>
                <c:pt idx="3">
                  <c:v>-0.25</c:v>
                </c:pt>
                <c:pt idx="4">
                  <c:v>-0.22500000000000017</c:v>
                </c:pt>
                <c:pt idx="5">
                  <c:v>-0.2</c:v>
                </c:pt>
                <c:pt idx="6">
                  <c:v>-0.17500000000000004</c:v>
                </c:pt>
                <c:pt idx="7">
                  <c:v>-0.15000000000000022</c:v>
                </c:pt>
                <c:pt idx="8">
                  <c:v>-0.125</c:v>
                </c:pt>
                <c:pt idx="9">
                  <c:v>-0.1</c:v>
                </c:pt>
                <c:pt idx="10">
                  <c:v>-7.5000000000000094E-2</c:v>
                </c:pt>
                <c:pt idx="11">
                  <c:v>-5.0000000000000065E-2</c:v>
                </c:pt>
                <c:pt idx="12">
                  <c:v>-2.5000000000000033E-2</c:v>
                </c:pt>
                <c:pt idx="13">
                  <c:v>0</c:v>
                </c:pt>
                <c:pt idx="14">
                  <c:v>2.5000000000000033E-2</c:v>
                </c:pt>
                <c:pt idx="15">
                  <c:v>5.0000000000000065E-2</c:v>
                </c:pt>
                <c:pt idx="16">
                  <c:v>7.5000000000000094E-2</c:v>
                </c:pt>
                <c:pt idx="17">
                  <c:v>0.1</c:v>
                </c:pt>
                <c:pt idx="18">
                  <c:v>0.125</c:v>
                </c:pt>
                <c:pt idx="19">
                  <c:v>0.15000000000000022</c:v>
                </c:pt>
                <c:pt idx="20">
                  <c:v>0.17500000000000004</c:v>
                </c:pt>
                <c:pt idx="21">
                  <c:v>0.2</c:v>
                </c:pt>
                <c:pt idx="22">
                  <c:v>0.22500000000000017</c:v>
                </c:pt>
                <c:pt idx="23">
                  <c:v>0.25</c:v>
                </c:pt>
                <c:pt idx="24">
                  <c:v>0.27500000000000002</c:v>
                </c:pt>
                <c:pt idx="25">
                  <c:v>0.30000000000000032</c:v>
                </c:pt>
                <c:pt idx="26">
                  <c:v>0.32500000000000051</c:v>
                </c:pt>
              </c:numCache>
            </c:numRef>
          </c:cat>
          <c:val>
            <c:numRef>
              <c:f>Sheet1!$B$1:$B$27</c:f>
              <c:numCache>
                <c:formatCode>0.0</c:formatCode>
                <c:ptCount val="27"/>
                <c:pt idx="0">
                  <c:v>132</c:v>
                </c:pt>
                <c:pt idx="1">
                  <c:v>115.55</c:v>
                </c:pt>
                <c:pt idx="2">
                  <c:v>121.64999999999999</c:v>
                </c:pt>
                <c:pt idx="3">
                  <c:v>121.9</c:v>
                </c:pt>
                <c:pt idx="4">
                  <c:v>121.3</c:v>
                </c:pt>
                <c:pt idx="5">
                  <c:v>131.85000000000034</c:v>
                </c:pt>
                <c:pt idx="6">
                  <c:v>131.19999999999999</c:v>
                </c:pt>
                <c:pt idx="7">
                  <c:v>142.69999999999999</c:v>
                </c:pt>
                <c:pt idx="8">
                  <c:v>141.15</c:v>
                </c:pt>
                <c:pt idx="9">
                  <c:v>138.9</c:v>
                </c:pt>
                <c:pt idx="10">
                  <c:v>135.6</c:v>
                </c:pt>
                <c:pt idx="11">
                  <c:v>135.35000000000034</c:v>
                </c:pt>
                <c:pt idx="12">
                  <c:v>138.75</c:v>
                </c:pt>
                <c:pt idx="13">
                  <c:v>139.55000000000001</c:v>
                </c:pt>
                <c:pt idx="14">
                  <c:v>137.65</c:v>
                </c:pt>
                <c:pt idx="15">
                  <c:v>132.75</c:v>
                </c:pt>
                <c:pt idx="16">
                  <c:v>134.55000000000001</c:v>
                </c:pt>
                <c:pt idx="17">
                  <c:v>140.25</c:v>
                </c:pt>
                <c:pt idx="18">
                  <c:v>141.30000000000001</c:v>
                </c:pt>
                <c:pt idx="19">
                  <c:v>132</c:v>
                </c:pt>
                <c:pt idx="20">
                  <c:v>133.15</c:v>
                </c:pt>
                <c:pt idx="21">
                  <c:v>137.19999999999999</c:v>
                </c:pt>
                <c:pt idx="22">
                  <c:v>135.25</c:v>
                </c:pt>
                <c:pt idx="23">
                  <c:v>136.5</c:v>
                </c:pt>
                <c:pt idx="24">
                  <c:v>132.95000000000007</c:v>
                </c:pt>
                <c:pt idx="25">
                  <c:v>134.75</c:v>
                </c:pt>
                <c:pt idx="26">
                  <c:v>119.64999999999999</c:v>
                </c:pt>
              </c:numCache>
            </c:numRef>
          </c:val>
        </c:ser>
        <c:ser>
          <c:idx val="1"/>
          <c:order val="1"/>
          <c:tx>
            <c:v>SRT 010</c:v>
          </c:tx>
          <c:cat>
            <c:numRef>
              <c:f>Sheet1!$A:$A</c:f>
              <c:numCache>
                <c:formatCode>0.000</c:formatCode>
                <c:ptCount val="1048576"/>
                <c:pt idx="0">
                  <c:v>-0.32500000000000051</c:v>
                </c:pt>
                <c:pt idx="1">
                  <c:v>-0.30000000000000032</c:v>
                </c:pt>
                <c:pt idx="2">
                  <c:v>-0.27500000000000002</c:v>
                </c:pt>
                <c:pt idx="3">
                  <c:v>-0.25</c:v>
                </c:pt>
                <c:pt idx="4">
                  <c:v>-0.22500000000000017</c:v>
                </c:pt>
                <c:pt idx="5">
                  <c:v>-0.2</c:v>
                </c:pt>
                <c:pt idx="6">
                  <c:v>-0.17500000000000004</c:v>
                </c:pt>
                <c:pt idx="7">
                  <c:v>-0.15000000000000022</c:v>
                </c:pt>
                <c:pt idx="8">
                  <c:v>-0.125</c:v>
                </c:pt>
                <c:pt idx="9">
                  <c:v>-0.1</c:v>
                </c:pt>
                <c:pt idx="10">
                  <c:v>-7.5000000000000094E-2</c:v>
                </c:pt>
                <c:pt idx="11">
                  <c:v>-5.0000000000000065E-2</c:v>
                </c:pt>
                <c:pt idx="12">
                  <c:v>-2.5000000000000033E-2</c:v>
                </c:pt>
                <c:pt idx="13">
                  <c:v>0</c:v>
                </c:pt>
                <c:pt idx="14">
                  <c:v>2.5000000000000033E-2</c:v>
                </c:pt>
                <c:pt idx="15">
                  <c:v>5.0000000000000065E-2</c:v>
                </c:pt>
                <c:pt idx="16">
                  <c:v>7.5000000000000094E-2</c:v>
                </c:pt>
                <c:pt idx="17">
                  <c:v>0.1</c:v>
                </c:pt>
                <c:pt idx="18">
                  <c:v>0.125</c:v>
                </c:pt>
                <c:pt idx="19">
                  <c:v>0.15000000000000022</c:v>
                </c:pt>
                <c:pt idx="20">
                  <c:v>0.17500000000000004</c:v>
                </c:pt>
                <c:pt idx="21">
                  <c:v>0.2</c:v>
                </c:pt>
                <c:pt idx="22">
                  <c:v>0.22500000000000017</c:v>
                </c:pt>
                <c:pt idx="23">
                  <c:v>0.25</c:v>
                </c:pt>
                <c:pt idx="24">
                  <c:v>0.27500000000000002</c:v>
                </c:pt>
                <c:pt idx="25">
                  <c:v>0.30000000000000032</c:v>
                </c:pt>
                <c:pt idx="26">
                  <c:v>0.32500000000000051</c:v>
                </c:pt>
              </c:numCache>
            </c:numRef>
          </c:cat>
          <c:val>
            <c:numRef>
              <c:f>Sheet1!$C$1:$C$27</c:f>
              <c:numCache>
                <c:formatCode>0.0</c:formatCode>
                <c:ptCount val="27"/>
                <c:pt idx="0">
                  <c:v>128.15</c:v>
                </c:pt>
                <c:pt idx="1">
                  <c:v>120.4</c:v>
                </c:pt>
                <c:pt idx="2">
                  <c:v>119.3</c:v>
                </c:pt>
                <c:pt idx="3">
                  <c:v>109.7</c:v>
                </c:pt>
                <c:pt idx="4">
                  <c:v>125.25</c:v>
                </c:pt>
                <c:pt idx="5">
                  <c:v>130.6</c:v>
                </c:pt>
                <c:pt idx="6">
                  <c:v>132.45000000000007</c:v>
                </c:pt>
                <c:pt idx="7">
                  <c:v>133.4</c:v>
                </c:pt>
                <c:pt idx="8">
                  <c:v>134.75</c:v>
                </c:pt>
                <c:pt idx="9">
                  <c:v>127.1</c:v>
                </c:pt>
                <c:pt idx="10">
                  <c:v>134.9</c:v>
                </c:pt>
                <c:pt idx="11">
                  <c:v>127.4</c:v>
                </c:pt>
                <c:pt idx="12">
                  <c:v>130.30000000000001</c:v>
                </c:pt>
                <c:pt idx="13">
                  <c:v>125.14999999999999</c:v>
                </c:pt>
                <c:pt idx="14">
                  <c:v>129.1</c:v>
                </c:pt>
                <c:pt idx="15">
                  <c:v>131.1</c:v>
                </c:pt>
                <c:pt idx="16">
                  <c:v>133.55000000000001</c:v>
                </c:pt>
                <c:pt idx="17">
                  <c:v>125.5</c:v>
                </c:pt>
                <c:pt idx="18">
                  <c:v>127.1</c:v>
                </c:pt>
                <c:pt idx="19">
                  <c:v>128.15</c:v>
                </c:pt>
                <c:pt idx="20">
                  <c:v>124.9</c:v>
                </c:pt>
                <c:pt idx="21">
                  <c:v>130.35000000000034</c:v>
                </c:pt>
                <c:pt idx="22">
                  <c:v>125.64999999999999</c:v>
                </c:pt>
                <c:pt idx="23">
                  <c:v>135</c:v>
                </c:pt>
                <c:pt idx="24">
                  <c:v>129.25</c:v>
                </c:pt>
                <c:pt idx="25">
                  <c:v>120.7</c:v>
                </c:pt>
                <c:pt idx="26">
                  <c:v>116.64999999999999</c:v>
                </c:pt>
              </c:numCache>
            </c:numRef>
          </c:val>
        </c:ser>
        <c:ser>
          <c:idx val="2"/>
          <c:order val="2"/>
          <c:tx>
            <c:v>SRT 011</c:v>
          </c:tx>
          <c:spPr>
            <a:ln>
              <a:solidFill>
                <a:srgbClr val="FF0000"/>
              </a:solidFill>
            </a:ln>
          </c:spPr>
          <c:cat>
            <c:numRef>
              <c:f>Sheet1!$A:$A</c:f>
              <c:numCache>
                <c:formatCode>0.000</c:formatCode>
                <c:ptCount val="1048576"/>
                <c:pt idx="0">
                  <c:v>-0.32500000000000051</c:v>
                </c:pt>
                <c:pt idx="1">
                  <c:v>-0.30000000000000032</c:v>
                </c:pt>
                <c:pt idx="2">
                  <c:v>-0.27500000000000002</c:v>
                </c:pt>
                <c:pt idx="3">
                  <c:v>-0.25</c:v>
                </c:pt>
                <c:pt idx="4">
                  <c:v>-0.22500000000000017</c:v>
                </c:pt>
                <c:pt idx="5">
                  <c:v>-0.2</c:v>
                </c:pt>
                <c:pt idx="6">
                  <c:v>-0.17500000000000004</c:v>
                </c:pt>
                <c:pt idx="7">
                  <c:v>-0.15000000000000022</c:v>
                </c:pt>
                <c:pt idx="8">
                  <c:v>-0.125</c:v>
                </c:pt>
                <c:pt idx="9">
                  <c:v>-0.1</c:v>
                </c:pt>
                <c:pt idx="10">
                  <c:v>-7.5000000000000094E-2</c:v>
                </c:pt>
                <c:pt idx="11">
                  <c:v>-5.0000000000000065E-2</c:v>
                </c:pt>
                <c:pt idx="12">
                  <c:v>-2.5000000000000033E-2</c:v>
                </c:pt>
                <c:pt idx="13">
                  <c:v>0</c:v>
                </c:pt>
                <c:pt idx="14">
                  <c:v>2.5000000000000033E-2</c:v>
                </c:pt>
                <c:pt idx="15">
                  <c:v>5.0000000000000065E-2</c:v>
                </c:pt>
                <c:pt idx="16">
                  <c:v>7.5000000000000094E-2</c:v>
                </c:pt>
                <c:pt idx="17">
                  <c:v>0.1</c:v>
                </c:pt>
                <c:pt idx="18">
                  <c:v>0.125</c:v>
                </c:pt>
                <c:pt idx="19">
                  <c:v>0.15000000000000022</c:v>
                </c:pt>
                <c:pt idx="20">
                  <c:v>0.17500000000000004</c:v>
                </c:pt>
                <c:pt idx="21">
                  <c:v>0.2</c:v>
                </c:pt>
                <c:pt idx="22">
                  <c:v>0.22500000000000017</c:v>
                </c:pt>
                <c:pt idx="23">
                  <c:v>0.25</c:v>
                </c:pt>
                <c:pt idx="24">
                  <c:v>0.27500000000000002</c:v>
                </c:pt>
                <c:pt idx="25">
                  <c:v>0.30000000000000032</c:v>
                </c:pt>
                <c:pt idx="26">
                  <c:v>0.32500000000000051</c:v>
                </c:pt>
              </c:numCache>
            </c:numRef>
          </c:cat>
          <c:val>
            <c:numRef>
              <c:f>Sheet1!$D$1:$D$27</c:f>
              <c:numCache>
                <c:formatCode>0.0</c:formatCode>
                <c:ptCount val="27"/>
                <c:pt idx="0">
                  <c:v>136.35000000000034</c:v>
                </c:pt>
                <c:pt idx="1">
                  <c:v>115.25</c:v>
                </c:pt>
                <c:pt idx="2">
                  <c:v>119.1</c:v>
                </c:pt>
                <c:pt idx="3">
                  <c:v>125.3</c:v>
                </c:pt>
                <c:pt idx="4">
                  <c:v>133.15</c:v>
                </c:pt>
                <c:pt idx="5">
                  <c:v>134.9</c:v>
                </c:pt>
                <c:pt idx="6">
                  <c:v>137.19999999999999</c:v>
                </c:pt>
                <c:pt idx="7">
                  <c:v>135</c:v>
                </c:pt>
                <c:pt idx="8">
                  <c:v>140.69999999999999</c:v>
                </c:pt>
                <c:pt idx="9">
                  <c:v>141.69999999999999</c:v>
                </c:pt>
                <c:pt idx="10">
                  <c:v>135.25</c:v>
                </c:pt>
                <c:pt idx="11">
                  <c:v>135.25</c:v>
                </c:pt>
                <c:pt idx="12">
                  <c:v>132</c:v>
                </c:pt>
                <c:pt idx="13">
                  <c:v>132</c:v>
                </c:pt>
                <c:pt idx="14">
                  <c:v>142.35000000000034</c:v>
                </c:pt>
                <c:pt idx="15">
                  <c:v>140.95000000000007</c:v>
                </c:pt>
                <c:pt idx="16">
                  <c:v>143.75</c:v>
                </c:pt>
                <c:pt idx="17">
                  <c:v>130.85000000000034</c:v>
                </c:pt>
                <c:pt idx="18">
                  <c:v>138.65</c:v>
                </c:pt>
                <c:pt idx="19">
                  <c:v>136.35000000000034</c:v>
                </c:pt>
                <c:pt idx="20">
                  <c:v>134.25</c:v>
                </c:pt>
                <c:pt idx="21">
                  <c:v>134.15</c:v>
                </c:pt>
                <c:pt idx="22">
                  <c:v>142.75</c:v>
                </c:pt>
                <c:pt idx="23">
                  <c:v>138.95000000000007</c:v>
                </c:pt>
                <c:pt idx="24">
                  <c:v>135.65</c:v>
                </c:pt>
                <c:pt idx="25">
                  <c:v>119.3</c:v>
                </c:pt>
                <c:pt idx="26">
                  <c:v>118.1</c:v>
                </c:pt>
              </c:numCache>
            </c:numRef>
          </c:val>
        </c:ser>
        <c:ser>
          <c:idx val="3"/>
          <c:order val="3"/>
          <c:tx>
            <c:v>SRT 012</c:v>
          </c:tx>
          <c:cat>
            <c:numRef>
              <c:f>Sheet1!$A:$A</c:f>
              <c:numCache>
                <c:formatCode>0.000</c:formatCode>
                <c:ptCount val="1048576"/>
                <c:pt idx="0">
                  <c:v>-0.32500000000000051</c:v>
                </c:pt>
                <c:pt idx="1">
                  <c:v>-0.30000000000000032</c:v>
                </c:pt>
                <c:pt idx="2">
                  <c:v>-0.27500000000000002</c:v>
                </c:pt>
                <c:pt idx="3">
                  <c:v>-0.25</c:v>
                </c:pt>
                <c:pt idx="4">
                  <c:v>-0.22500000000000017</c:v>
                </c:pt>
                <c:pt idx="5">
                  <c:v>-0.2</c:v>
                </c:pt>
                <c:pt idx="6">
                  <c:v>-0.17500000000000004</c:v>
                </c:pt>
                <c:pt idx="7">
                  <c:v>-0.15000000000000022</c:v>
                </c:pt>
                <c:pt idx="8">
                  <c:v>-0.125</c:v>
                </c:pt>
                <c:pt idx="9">
                  <c:v>-0.1</c:v>
                </c:pt>
                <c:pt idx="10">
                  <c:v>-7.5000000000000094E-2</c:v>
                </c:pt>
                <c:pt idx="11">
                  <c:v>-5.0000000000000065E-2</c:v>
                </c:pt>
                <c:pt idx="12">
                  <c:v>-2.5000000000000033E-2</c:v>
                </c:pt>
                <c:pt idx="13">
                  <c:v>0</c:v>
                </c:pt>
                <c:pt idx="14">
                  <c:v>2.5000000000000033E-2</c:v>
                </c:pt>
                <c:pt idx="15">
                  <c:v>5.0000000000000065E-2</c:v>
                </c:pt>
                <c:pt idx="16">
                  <c:v>7.5000000000000094E-2</c:v>
                </c:pt>
                <c:pt idx="17">
                  <c:v>0.1</c:v>
                </c:pt>
                <c:pt idx="18">
                  <c:v>0.125</c:v>
                </c:pt>
                <c:pt idx="19">
                  <c:v>0.15000000000000022</c:v>
                </c:pt>
                <c:pt idx="20">
                  <c:v>0.17500000000000004</c:v>
                </c:pt>
                <c:pt idx="21">
                  <c:v>0.2</c:v>
                </c:pt>
                <c:pt idx="22">
                  <c:v>0.22500000000000017</c:v>
                </c:pt>
                <c:pt idx="23">
                  <c:v>0.25</c:v>
                </c:pt>
                <c:pt idx="24">
                  <c:v>0.27500000000000002</c:v>
                </c:pt>
                <c:pt idx="25">
                  <c:v>0.30000000000000032</c:v>
                </c:pt>
                <c:pt idx="26">
                  <c:v>0.32500000000000051</c:v>
                </c:pt>
              </c:numCache>
            </c:numRef>
          </c:cat>
          <c:val>
            <c:numRef>
              <c:f>Sheet1!$E$1:$E$27</c:f>
              <c:numCache>
                <c:formatCode>0.0</c:formatCode>
                <c:ptCount val="27"/>
                <c:pt idx="0">
                  <c:v>141.95000000000007</c:v>
                </c:pt>
                <c:pt idx="1">
                  <c:v>119.75</c:v>
                </c:pt>
                <c:pt idx="2">
                  <c:v>129.19999999999999</c:v>
                </c:pt>
                <c:pt idx="3">
                  <c:v>127.25</c:v>
                </c:pt>
                <c:pt idx="4">
                  <c:v>138.85000000000034</c:v>
                </c:pt>
                <c:pt idx="5">
                  <c:v>140.95000000000007</c:v>
                </c:pt>
                <c:pt idx="6">
                  <c:v>141.30000000000001</c:v>
                </c:pt>
                <c:pt idx="7">
                  <c:v>148.5</c:v>
                </c:pt>
                <c:pt idx="8">
                  <c:v>151.05000000000001</c:v>
                </c:pt>
                <c:pt idx="9">
                  <c:v>141.15</c:v>
                </c:pt>
                <c:pt idx="10">
                  <c:v>140.95000000000007</c:v>
                </c:pt>
                <c:pt idx="11">
                  <c:v>146.30000000000001</c:v>
                </c:pt>
                <c:pt idx="12">
                  <c:v>143.19999999999999</c:v>
                </c:pt>
                <c:pt idx="13">
                  <c:v>139.75</c:v>
                </c:pt>
                <c:pt idx="14">
                  <c:v>142.19999999999999</c:v>
                </c:pt>
                <c:pt idx="15">
                  <c:v>141.45000000000007</c:v>
                </c:pt>
                <c:pt idx="16">
                  <c:v>140.55000000000001</c:v>
                </c:pt>
                <c:pt idx="17">
                  <c:v>139.19999999999999</c:v>
                </c:pt>
                <c:pt idx="18">
                  <c:v>142.15</c:v>
                </c:pt>
                <c:pt idx="19">
                  <c:v>141.95000000000007</c:v>
                </c:pt>
                <c:pt idx="20">
                  <c:v>144.30000000000001</c:v>
                </c:pt>
                <c:pt idx="21">
                  <c:v>132.80000000000001</c:v>
                </c:pt>
                <c:pt idx="22">
                  <c:v>139.75</c:v>
                </c:pt>
                <c:pt idx="23">
                  <c:v>139.55000000000001</c:v>
                </c:pt>
                <c:pt idx="24">
                  <c:v>136.85000000000034</c:v>
                </c:pt>
                <c:pt idx="25">
                  <c:v>131.05000000000001</c:v>
                </c:pt>
                <c:pt idx="26">
                  <c:v>121.64999999999999</c:v>
                </c:pt>
              </c:numCache>
            </c:numRef>
          </c:val>
        </c:ser>
        <c:ser>
          <c:idx val="4"/>
          <c:order val="4"/>
          <c:tx>
            <c:v>2024-T4 Al</c:v>
          </c:tx>
          <c:spPr>
            <a:ln>
              <a:solidFill>
                <a:srgbClr val="C00000"/>
              </a:solidFill>
            </a:ln>
          </c:spPr>
          <c:marker>
            <c:symbol val="none"/>
          </c:marker>
          <c:cat>
            <c:numRef>
              <c:f>Sheet1!$A:$A</c:f>
              <c:numCache>
                <c:formatCode>0.000</c:formatCode>
                <c:ptCount val="1048576"/>
                <c:pt idx="0">
                  <c:v>-0.32500000000000051</c:v>
                </c:pt>
                <c:pt idx="1">
                  <c:v>-0.30000000000000032</c:v>
                </c:pt>
                <c:pt idx="2">
                  <c:v>-0.27500000000000002</c:v>
                </c:pt>
                <c:pt idx="3">
                  <c:v>-0.25</c:v>
                </c:pt>
                <c:pt idx="4">
                  <c:v>-0.22500000000000017</c:v>
                </c:pt>
                <c:pt idx="5">
                  <c:v>-0.2</c:v>
                </c:pt>
                <c:pt idx="6">
                  <c:v>-0.17500000000000004</c:v>
                </c:pt>
                <c:pt idx="7">
                  <c:v>-0.15000000000000022</c:v>
                </c:pt>
                <c:pt idx="8">
                  <c:v>-0.125</c:v>
                </c:pt>
                <c:pt idx="9">
                  <c:v>-0.1</c:v>
                </c:pt>
                <c:pt idx="10">
                  <c:v>-7.5000000000000094E-2</c:v>
                </c:pt>
                <c:pt idx="11">
                  <c:v>-5.0000000000000065E-2</c:v>
                </c:pt>
                <c:pt idx="12">
                  <c:v>-2.5000000000000033E-2</c:v>
                </c:pt>
                <c:pt idx="13">
                  <c:v>0</c:v>
                </c:pt>
                <c:pt idx="14">
                  <c:v>2.5000000000000033E-2</c:v>
                </c:pt>
                <c:pt idx="15">
                  <c:v>5.0000000000000065E-2</c:v>
                </c:pt>
                <c:pt idx="16">
                  <c:v>7.5000000000000094E-2</c:v>
                </c:pt>
                <c:pt idx="17">
                  <c:v>0.1</c:v>
                </c:pt>
                <c:pt idx="18">
                  <c:v>0.125</c:v>
                </c:pt>
                <c:pt idx="19">
                  <c:v>0.15000000000000022</c:v>
                </c:pt>
                <c:pt idx="20">
                  <c:v>0.17500000000000004</c:v>
                </c:pt>
                <c:pt idx="21">
                  <c:v>0.2</c:v>
                </c:pt>
                <c:pt idx="22">
                  <c:v>0.22500000000000017</c:v>
                </c:pt>
                <c:pt idx="23">
                  <c:v>0.25</c:v>
                </c:pt>
                <c:pt idx="24">
                  <c:v>0.27500000000000002</c:v>
                </c:pt>
                <c:pt idx="25">
                  <c:v>0.30000000000000032</c:v>
                </c:pt>
                <c:pt idx="26">
                  <c:v>0.32500000000000051</c:v>
                </c:pt>
              </c:numCache>
            </c:numRef>
          </c:cat>
          <c:val>
            <c:numRef>
              <c:f>Sheet1!$F$1:$F$27</c:f>
              <c:numCache>
                <c:formatCode>0.0</c:formatCode>
                <c:ptCount val="27"/>
                <c:pt idx="0">
                  <c:v>145.1</c:v>
                </c:pt>
                <c:pt idx="1">
                  <c:v>145.1</c:v>
                </c:pt>
                <c:pt idx="2">
                  <c:v>145.1</c:v>
                </c:pt>
                <c:pt idx="3">
                  <c:v>145.1</c:v>
                </c:pt>
                <c:pt idx="4">
                  <c:v>145.1</c:v>
                </c:pt>
                <c:pt idx="5">
                  <c:v>145.1</c:v>
                </c:pt>
                <c:pt idx="6">
                  <c:v>145.1</c:v>
                </c:pt>
                <c:pt idx="7">
                  <c:v>145.1</c:v>
                </c:pt>
                <c:pt idx="8">
                  <c:v>145.1</c:v>
                </c:pt>
                <c:pt idx="9">
                  <c:v>145.1</c:v>
                </c:pt>
                <c:pt idx="10">
                  <c:v>145.1</c:v>
                </c:pt>
                <c:pt idx="11">
                  <c:v>145.1</c:v>
                </c:pt>
                <c:pt idx="12">
                  <c:v>145.1</c:v>
                </c:pt>
                <c:pt idx="13">
                  <c:v>145.1</c:v>
                </c:pt>
                <c:pt idx="14">
                  <c:v>145.1</c:v>
                </c:pt>
                <c:pt idx="15">
                  <c:v>145.1</c:v>
                </c:pt>
                <c:pt idx="16">
                  <c:v>145.1</c:v>
                </c:pt>
                <c:pt idx="17">
                  <c:v>145.1</c:v>
                </c:pt>
                <c:pt idx="18">
                  <c:v>145.1</c:v>
                </c:pt>
                <c:pt idx="19">
                  <c:v>145.1</c:v>
                </c:pt>
                <c:pt idx="20">
                  <c:v>145.1</c:v>
                </c:pt>
                <c:pt idx="21">
                  <c:v>145.1</c:v>
                </c:pt>
                <c:pt idx="22">
                  <c:v>145.1</c:v>
                </c:pt>
                <c:pt idx="23">
                  <c:v>145.1</c:v>
                </c:pt>
                <c:pt idx="24">
                  <c:v>145.1</c:v>
                </c:pt>
                <c:pt idx="25">
                  <c:v>145.1</c:v>
                </c:pt>
                <c:pt idx="26">
                  <c:v>145.1</c:v>
                </c:pt>
              </c:numCache>
            </c:numRef>
          </c:val>
        </c:ser>
        <c:marker val="1"/>
        <c:axId val="70164864"/>
        <c:axId val="70166400"/>
      </c:lineChart>
      <c:catAx>
        <c:axId val="70164864"/>
        <c:scaling>
          <c:orientation val="minMax"/>
        </c:scaling>
        <c:axPos val="b"/>
        <c:numFmt formatCode="0.000" sourceLinked="1"/>
        <c:tickLblPos val="nextTo"/>
        <c:txPr>
          <a:bodyPr rot="-5400000" vert="horz"/>
          <a:lstStyle/>
          <a:p>
            <a:pPr>
              <a:defRPr/>
            </a:pPr>
            <a:endParaRPr lang="en-US"/>
          </a:p>
        </c:txPr>
        <c:crossAx val="70166400"/>
        <c:crosses val="autoZero"/>
        <c:auto val="1"/>
        <c:lblAlgn val="ctr"/>
        <c:lblOffset val="100"/>
      </c:catAx>
      <c:valAx>
        <c:axId val="70166400"/>
        <c:scaling>
          <c:orientation val="minMax"/>
          <c:max val="155"/>
          <c:min val="105"/>
        </c:scaling>
        <c:axPos val="l"/>
        <c:majorGridlines/>
        <c:numFmt formatCode="0.0" sourceLinked="1"/>
        <c:tickLblPos val="nextTo"/>
        <c:txPr>
          <a:bodyPr rot="0" vert="horz"/>
          <a:lstStyle/>
          <a:p>
            <a:pPr>
              <a:defRPr/>
            </a:pPr>
            <a:endParaRPr lang="en-US"/>
          </a:p>
        </c:txPr>
        <c:crossAx val="70164864"/>
        <c:crosses val="autoZero"/>
        <c:crossBetween val="between"/>
      </c:valAx>
    </c:plotArea>
    <c:legend>
      <c:legendPos val="r"/>
      <c:layout>
        <c:manualLayout>
          <c:xMode val="edge"/>
          <c:yMode val="edge"/>
          <c:x val="0.86478413338828752"/>
          <c:y val="0.26911492076148702"/>
          <c:w val="0.135215866611715"/>
          <c:h val="0.38149606299212657"/>
        </c:manualLayout>
      </c:layout>
    </c:legend>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A7BA1363-6B5F-49C4-BCB4-3A719FCE6F27}" type="datetimeFigureOut">
              <a:rPr lang="en-US"/>
              <a:pPr>
                <a:defRPr/>
              </a:pPr>
              <a:t>8/4/2011</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F9D0607C-FD83-489D-BC31-4B7658A294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B7DD27-2B39-4B23-8FF7-E29F3173C4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5EBA21-BD50-4EED-A29E-D89D6F0399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70313" y="1244600"/>
            <a:ext cx="9051925"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363" y="1244600"/>
            <a:ext cx="27006550"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8B88C-D39F-415F-B885-E61ECAFD47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34CE1-EB52-49EF-80BA-EE4C159F0E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E58F3-AD31-4B68-A64A-29404A4731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363" y="7254875"/>
            <a:ext cx="18029237"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0" y="7254875"/>
            <a:ext cx="18029238"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C97AB7-FBBD-48E8-8DF2-AF9E2BD0AB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59172F-F69A-467F-9791-9F220B2FE2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19AB21-EA2D-4550-BEA2-037ACE6ABF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4740FB-660C-4B5B-A892-5654C1A702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2F2EF-9A46-4D8D-B036-19A07FDE68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580E3C-F171-4D47-951C-E97E97C8B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363" y="1244600"/>
            <a:ext cx="36210875" cy="51816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1363" y="7254875"/>
            <a:ext cx="36210875" cy="20516850"/>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11363" y="28311475"/>
            <a:ext cx="9388475" cy="21590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l">
              <a:defRPr sz="6200">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3746163" y="28311475"/>
            <a:ext cx="12741275" cy="21590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28833763" y="28311475"/>
            <a:ext cx="9388475" cy="2159000"/>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vl1pPr>
          </a:lstStyle>
          <a:p>
            <a:pPr>
              <a:defRPr/>
            </a:pPr>
            <a:fld id="{BB3EEE8B-840B-4D25-8003-C15BCA1F59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ＭＳ Ｐゴシック" charset="-128"/>
          <a:cs typeface="+mj-cs"/>
        </a:defRPr>
      </a:lvl1pPr>
      <a:lvl2pPr algn="ctr" defTabSz="4075113" rtl="0" eaLnBrk="0" fontAlgn="base" hangingPunct="0">
        <a:spcBef>
          <a:spcPct val="0"/>
        </a:spcBef>
        <a:spcAft>
          <a:spcPct val="0"/>
        </a:spcAft>
        <a:defRPr sz="19600">
          <a:solidFill>
            <a:schemeClr val="tx2"/>
          </a:solidFill>
          <a:latin typeface="Arial" pitchFamily="34" charset="0"/>
          <a:ea typeface="ＭＳ Ｐゴシック" charset="-128"/>
        </a:defRPr>
      </a:lvl2pPr>
      <a:lvl3pPr algn="ctr" defTabSz="4075113" rtl="0" eaLnBrk="0" fontAlgn="base" hangingPunct="0">
        <a:spcBef>
          <a:spcPct val="0"/>
        </a:spcBef>
        <a:spcAft>
          <a:spcPct val="0"/>
        </a:spcAft>
        <a:defRPr sz="19600">
          <a:solidFill>
            <a:schemeClr val="tx2"/>
          </a:solidFill>
          <a:latin typeface="Arial" pitchFamily="34" charset="0"/>
          <a:ea typeface="ＭＳ Ｐゴシック" charset="-128"/>
        </a:defRPr>
      </a:lvl3pPr>
      <a:lvl4pPr algn="ctr" defTabSz="4075113" rtl="0" eaLnBrk="0" fontAlgn="base" hangingPunct="0">
        <a:spcBef>
          <a:spcPct val="0"/>
        </a:spcBef>
        <a:spcAft>
          <a:spcPct val="0"/>
        </a:spcAft>
        <a:defRPr sz="19600">
          <a:solidFill>
            <a:schemeClr val="tx2"/>
          </a:solidFill>
          <a:latin typeface="Arial" pitchFamily="34" charset="0"/>
          <a:ea typeface="ＭＳ Ｐゴシック" charset="-128"/>
        </a:defRPr>
      </a:lvl4pPr>
      <a:lvl5pPr algn="ctr" defTabSz="4075113" rtl="0" eaLnBrk="0" fontAlgn="base" hangingPunct="0">
        <a:spcBef>
          <a:spcPct val="0"/>
        </a:spcBef>
        <a:spcAft>
          <a:spcPct val="0"/>
        </a:spcAft>
        <a:defRPr sz="19600">
          <a:solidFill>
            <a:schemeClr val="tx2"/>
          </a:solidFill>
          <a:latin typeface="Arial" pitchFamily="34" charset="0"/>
          <a:ea typeface="ＭＳ Ｐゴシック" charset="-128"/>
        </a:defRPr>
      </a:lvl5pPr>
      <a:lvl6pPr marL="457200" algn="ctr" defTabSz="4075113" rtl="0" fontAlgn="base">
        <a:spcBef>
          <a:spcPct val="0"/>
        </a:spcBef>
        <a:spcAft>
          <a:spcPct val="0"/>
        </a:spcAft>
        <a:defRPr sz="19600">
          <a:solidFill>
            <a:schemeClr val="tx2"/>
          </a:solidFill>
          <a:latin typeface="Arial" pitchFamily="34" charset="0"/>
        </a:defRPr>
      </a:lvl6pPr>
      <a:lvl7pPr marL="914400" algn="ctr" defTabSz="4075113" rtl="0" fontAlgn="base">
        <a:spcBef>
          <a:spcPct val="0"/>
        </a:spcBef>
        <a:spcAft>
          <a:spcPct val="0"/>
        </a:spcAft>
        <a:defRPr sz="19600">
          <a:solidFill>
            <a:schemeClr val="tx2"/>
          </a:solidFill>
          <a:latin typeface="Arial" pitchFamily="34" charset="0"/>
        </a:defRPr>
      </a:lvl7pPr>
      <a:lvl8pPr marL="1371600" algn="ctr" defTabSz="4075113" rtl="0" fontAlgn="base">
        <a:spcBef>
          <a:spcPct val="0"/>
        </a:spcBef>
        <a:spcAft>
          <a:spcPct val="0"/>
        </a:spcAft>
        <a:defRPr sz="19600">
          <a:solidFill>
            <a:schemeClr val="tx2"/>
          </a:solidFill>
          <a:latin typeface="Arial" pitchFamily="34" charset="0"/>
        </a:defRPr>
      </a:lvl8pPr>
      <a:lvl9pPr marL="1828800" algn="ctr" defTabSz="4075113" rtl="0" fontAlgn="base">
        <a:spcBef>
          <a:spcPct val="0"/>
        </a:spcBef>
        <a:spcAft>
          <a:spcPct val="0"/>
        </a:spcAft>
        <a:defRPr sz="19600">
          <a:solidFill>
            <a:schemeClr val="tx2"/>
          </a:solidFill>
          <a:latin typeface="Arial" pitchFamily="34"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ＭＳ Ｐゴシック" charset="-128"/>
          <a:cs typeface="+mn-cs"/>
        </a:defRPr>
      </a:lvl1pPr>
      <a:lvl2pPr marL="3311525" indent="-1273175" algn="l" defTabSz="4075113" rtl="0" eaLnBrk="0" fontAlgn="base" hangingPunct="0">
        <a:spcBef>
          <a:spcPct val="20000"/>
        </a:spcBef>
        <a:spcAft>
          <a:spcPct val="0"/>
        </a:spcAft>
        <a:buChar char="–"/>
        <a:defRPr sz="12500">
          <a:solidFill>
            <a:schemeClr val="tx1"/>
          </a:solidFill>
          <a:latin typeface="+mn-lt"/>
          <a:ea typeface="ＭＳ Ｐゴシック"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ＭＳ Ｐゴシック"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ＭＳ Ｐゴシック"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ＭＳ Ｐゴシック" charset="-128"/>
        </a:defRPr>
      </a:lvl5pPr>
      <a:lvl6pPr marL="9626600" indent="-1017588" algn="l" defTabSz="4075113" rtl="0" fontAlgn="base">
        <a:spcBef>
          <a:spcPct val="20000"/>
        </a:spcBef>
        <a:spcAft>
          <a:spcPct val="0"/>
        </a:spcAft>
        <a:buChar char="»"/>
        <a:defRPr sz="8900">
          <a:solidFill>
            <a:schemeClr val="tx1"/>
          </a:solidFill>
          <a:latin typeface="+mn-lt"/>
        </a:defRPr>
      </a:lvl6pPr>
      <a:lvl7pPr marL="10083800" indent="-1017588" algn="l" defTabSz="4075113" rtl="0" fontAlgn="base">
        <a:spcBef>
          <a:spcPct val="20000"/>
        </a:spcBef>
        <a:spcAft>
          <a:spcPct val="0"/>
        </a:spcAft>
        <a:buChar char="»"/>
        <a:defRPr sz="8900">
          <a:solidFill>
            <a:schemeClr val="tx1"/>
          </a:solidFill>
          <a:latin typeface="+mn-lt"/>
        </a:defRPr>
      </a:lvl7pPr>
      <a:lvl8pPr marL="10541000" indent="-1017588" algn="l" defTabSz="4075113" rtl="0" fontAlgn="base">
        <a:spcBef>
          <a:spcPct val="20000"/>
        </a:spcBef>
        <a:spcAft>
          <a:spcPct val="0"/>
        </a:spcAft>
        <a:buChar char="»"/>
        <a:defRPr sz="8900">
          <a:solidFill>
            <a:schemeClr val="tx1"/>
          </a:solidFill>
          <a:latin typeface="+mn-lt"/>
        </a:defRPr>
      </a:lvl8pPr>
      <a:lvl9pPr marL="10998200" indent="-1017588" algn="l" defTabSz="4075113"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629400" y="914400"/>
            <a:ext cx="26974800" cy="3327400"/>
          </a:xfrm>
        </p:spPr>
        <p:txBody>
          <a:bodyPr/>
          <a:lstStyle/>
          <a:p>
            <a:pPr eaLnBrk="1" hangingPunct="1"/>
            <a:r>
              <a:rPr lang="en-US" sz="7000" b="1" smtClean="0">
                <a:latin typeface="Lucida Sans" charset="0"/>
                <a:ea typeface="ＭＳ Ｐゴシック" pitchFamily="34" charset="-128"/>
              </a:rPr>
              <a:t>The Impact of the “Lazy S” Defect on the Mechanical Properties of a Self-Reacting Friction Stir Weld on Al 2024-T4</a:t>
            </a:r>
          </a:p>
        </p:txBody>
      </p:sp>
      <p:sp>
        <p:nvSpPr>
          <p:cNvPr id="2051" name="Line 7"/>
          <p:cNvSpPr>
            <a:spLocks noChangeShapeType="1"/>
          </p:cNvSpPr>
          <p:nvPr/>
        </p:nvSpPr>
        <p:spPr bwMode="auto">
          <a:xfrm>
            <a:off x="914400" y="6858000"/>
            <a:ext cx="38404800" cy="0"/>
          </a:xfrm>
          <a:prstGeom prst="line">
            <a:avLst/>
          </a:prstGeom>
          <a:noFill/>
          <a:ln w="254000">
            <a:solidFill>
              <a:srgbClr val="1D2F68"/>
            </a:solidFill>
            <a:round/>
            <a:headEnd type="diamond" w="sm" len="med"/>
            <a:tailEnd type="diamond" w="sm" len="med"/>
          </a:ln>
        </p:spPr>
        <p:txBody>
          <a:bodyPr/>
          <a:lstStyle/>
          <a:p>
            <a:endParaRPr lang="en-US"/>
          </a:p>
        </p:txBody>
      </p:sp>
      <p:pic>
        <p:nvPicPr>
          <p:cNvPr id="2052" name="Picture 76" descr="SM_clear.gif"/>
          <p:cNvPicPr>
            <a:picLocks noChangeAspect="1"/>
          </p:cNvPicPr>
          <p:nvPr/>
        </p:nvPicPr>
        <p:blipFill>
          <a:blip r:embed="rId2" cstate="print"/>
          <a:srcRect/>
          <a:stretch>
            <a:fillRect/>
          </a:stretch>
        </p:blipFill>
        <p:spPr bwMode="auto">
          <a:xfrm>
            <a:off x="1828800" y="914400"/>
            <a:ext cx="3657600" cy="5195888"/>
          </a:xfrm>
          <a:prstGeom prst="rect">
            <a:avLst/>
          </a:prstGeom>
          <a:noFill/>
          <a:ln w="9525">
            <a:noFill/>
            <a:miter lim="800000"/>
            <a:headEnd/>
            <a:tailEnd/>
          </a:ln>
        </p:spPr>
      </p:pic>
      <p:pic>
        <p:nvPicPr>
          <p:cNvPr id="2053" name="Picture 77" descr="NSF_clear.gif"/>
          <p:cNvPicPr>
            <a:picLocks noChangeAspect="1"/>
          </p:cNvPicPr>
          <p:nvPr/>
        </p:nvPicPr>
        <p:blipFill>
          <a:blip r:embed="rId3" cstate="print"/>
          <a:srcRect/>
          <a:stretch>
            <a:fillRect/>
          </a:stretch>
        </p:blipFill>
        <p:spPr bwMode="auto">
          <a:xfrm>
            <a:off x="33909000" y="1143000"/>
            <a:ext cx="4724400" cy="4752975"/>
          </a:xfrm>
          <a:prstGeom prst="rect">
            <a:avLst/>
          </a:prstGeom>
          <a:noFill/>
          <a:ln w="9525">
            <a:noFill/>
            <a:miter lim="800000"/>
            <a:headEnd/>
            <a:tailEnd/>
          </a:ln>
        </p:spPr>
      </p:pic>
      <p:sp>
        <p:nvSpPr>
          <p:cNvPr id="65" name="Rectangle 64"/>
          <p:cNvSpPr/>
          <p:nvPr/>
        </p:nvSpPr>
        <p:spPr bwMode="auto">
          <a:xfrm>
            <a:off x="6986588" y="15224125"/>
            <a:ext cx="8342312" cy="822325"/>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55" name="TextBox 85"/>
          <p:cNvSpPr txBox="1">
            <a:spLocks noChangeArrowheads="1"/>
          </p:cNvSpPr>
          <p:nvPr/>
        </p:nvSpPr>
        <p:spPr bwMode="auto">
          <a:xfrm>
            <a:off x="6986588" y="15055850"/>
            <a:ext cx="8342312" cy="1098550"/>
          </a:xfrm>
          <a:prstGeom prst="rect">
            <a:avLst/>
          </a:prstGeom>
          <a:noFill/>
          <a:ln w="9525">
            <a:noFill/>
            <a:miter lim="800000"/>
            <a:headEnd/>
            <a:tailEnd/>
          </a:ln>
        </p:spPr>
        <p:txBody>
          <a:bodyPr>
            <a:spAutoFit/>
          </a:bodyPr>
          <a:lstStyle/>
          <a:p>
            <a:pPr algn="ctr" defTabSz="4075113"/>
            <a:r>
              <a:rPr lang="en-US" sz="6600">
                <a:solidFill>
                  <a:schemeClr val="bg1"/>
                </a:solidFill>
                <a:latin typeface="Lucida Sans" charset="0"/>
              </a:rPr>
              <a:t>Procedures</a:t>
            </a:r>
          </a:p>
        </p:txBody>
      </p:sp>
      <p:sp>
        <p:nvSpPr>
          <p:cNvPr id="125" name="Rounded Rectangle 124"/>
          <p:cNvSpPr/>
          <p:nvPr/>
        </p:nvSpPr>
        <p:spPr bwMode="auto">
          <a:xfrm>
            <a:off x="6629400" y="16078200"/>
            <a:ext cx="9829800" cy="6781800"/>
          </a:xfrm>
          <a:prstGeom prst="roundRect">
            <a:avLst>
              <a:gd name="adj" fmla="val 6322"/>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57" name="TextBox 149"/>
          <p:cNvSpPr txBox="1">
            <a:spLocks noChangeArrowheads="1"/>
          </p:cNvSpPr>
          <p:nvPr/>
        </p:nvSpPr>
        <p:spPr bwMode="auto">
          <a:xfrm>
            <a:off x="6203950" y="16154400"/>
            <a:ext cx="10255250" cy="584200"/>
          </a:xfrm>
          <a:prstGeom prst="rect">
            <a:avLst/>
          </a:prstGeom>
          <a:noFill/>
          <a:ln w="9525">
            <a:noFill/>
            <a:miter lim="800000"/>
            <a:headEnd/>
            <a:tailEnd/>
          </a:ln>
        </p:spPr>
        <p:txBody>
          <a:bodyPr>
            <a:spAutoFit/>
          </a:bodyPr>
          <a:lstStyle/>
          <a:p>
            <a:pPr defTabSz="4075113">
              <a:buFont typeface="Arial" charset="0"/>
              <a:buChar char="•"/>
            </a:pPr>
            <a:endParaRPr lang="en-US" sz="3200">
              <a:latin typeface="Lucida Bright" charset="0"/>
            </a:endParaRPr>
          </a:p>
        </p:txBody>
      </p:sp>
      <p:sp>
        <p:nvSpPr>
          <p:cNvPr id="2" name="Rounded Rectangle 67"/>
          <p:cNvSpPr/>
          <p:nvPr/>
        </p:nvSpPr>
        <p:spPr bwMode="auto">
          <a:xfrm>
            <a:off x="24231600" y="16335375"/>
            <a:ext cx="10058400" cy="6524625"/>
          </a:xfrm>
          <a:prstGeom prst="roundRect">
            <a:avLst>
              <a:gd name="adj" fmla="val 4971"/>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3" name="Rectangle 33"/>
          <p:cNvSpPr/>
          <p:nvPr/>
        </p:nvSpPr>
        <p:spPr bwMode="auto">
          <a:xfrm>
            <a:off x="24944388" y="15184438"/>
            <a:ext cx="8543925" cy="1150937"/>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60" name="TextBox 81"/>
          <p:cNvSpPr txBox="1">
            <a:spLocks noChangeArrowheads="1"/>
          </p:cNvSpPr>
          <p:nvPr/>
        </p:nvSpPr>
        <p:spPr bwMode="auto">
          <a:xfrm>
            <a:off x="24944388" y="15135225"/>
            <a:ext cx="8543925" cy="1171575"/>
          </a:xfrm>
          <a:prstGeom prst="rect">
            <a:avLst/>
          </a:prstGeom>
          <a:noFill/>
          <a:ln w="9525">
            <a:noFill/>
            <a:miter lim="800000"/>
            <a:headEnd/>
            <a:tailEnd/>
          </a:ln>
        </p:spPr>
        <p:txBody>
          <a:bodyPr>
            <a:spAutoFit/>
          </a:bodyPr>
          <a:lstStyle/>
          <a:p>
            <a:pPr algn="ctr" defTabSz="4075113"/>
            <a:r>
              <a:rPr lang="en-US" sz="6600">
                <a:solidFill>
                  <a:schemeClr val="bg1"/>
                </a:solidFill>
                <a:latin typeface="Lucida Sans" charset="0"/>
              </a:rPr>
              <a:t>Conclusions</a:t>
            </a:r>
          </a:p>
        </p:txBody>
      </p:sp>
      <p:sp>
        <p:nvSpPr>
          <p:cNvPr id="2061" name="TextBox 75"/>
          <p:cNvSpPr txBox="1">
            <a:spLocks noChangeArrowheads="1"/>
          </p:cNvSpPr>
          <p:nvPr/>
        </p:nvSpPr>
        <p:spPr bwMode="auto">
          <a:xfrm>
            <a:off x="24231600" y="16622713"/>
            <a:ext cx="10058400" cy="623887"/>
          </a:xfrm>
          <a:prstGeom prst="rect">
            <a:avLst/>
          </a:prstGeom>
          <a:noFill/>
          <a:ln w="9525">
            <a:noFill/>
            <a:miter lim="800000"/>
            <a:headEnd/>
            <a:tailEnd/>
          </a:ln>
        </p:spPr>
        <p:txBody>
          <a:bodyPr>
            <a:spAutoFit/>
          </a:bodyPr>
          <a:lstStyle/>
          <a:p>
            <a:pPr algn="ctr" defTabSz="4075113"/>
            <a:endParaRPr lang="en-US" sz="3200">
              <a:latin typeface="Lucida Bright" charset="0"/>
            </a:endParaRPr>
          </a:p>
        </p:txBody>
      </p:sp>
      <p:sp>
        <p:nvSpPr>
          <p:cNvPr id="126" name="Rectangle 125"/>
          <p:cNvSpPr/>
          <p:nvPr/>
        </p:nvSpPr>
        <p:spPr bwMode="auto">
          <a:xfrm>
            <a:off x="27660600" y="23698200"/>
            <a:ext cx="10668000" cy="952500"/>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63" name="TextBox 129"/>
          <p:cNvSpPr txBox="1">
            <a:spLocks noChangeArrowheads="1"/>
          </p:cNvSpPr>
          <p:nvPr/>
        </p:nvSpPr>
        <p:spPr bwMode="auto">
          <a:xfrm>
            <a:off x="27462163" y="23545800"/>
            <a:ext cx="11247437" cy="1108075"/>
          </a:xfrm>
          <a:prstGeom prst="rect">
            <a:avLst/>
          </a:prstGeom>
          <a:noFill/>
          <a:ln w="9525">
            <a:noFill/>
            <a:miter lim="800000"/>
            <a:headEnd/>
            <a:tailEnd/>
          </a:ln>
        </p:spPr>
        <p:txBody>
          <a:bodyPr>
            <a:spAutoFit/>
          </a:bodyPr>
          <a:lstStyle/>
          <a:p>
            <a:pPr algn="ctr" defTabSz="4075113"/>
            <a:r>
              <a:rPr lang="en-US" sz="6600">
                <a:solidFill>
                  <a:schemeClr val="bg1"/>
                </a:solidFill>
                <a:latin typeface="Lucida Sans" charset="0"/>
              </a:rPr>
              <a:t>Future Work</a:t>
            </a:r>
          </a:p>
        </p:txBody>
      </p:sp>
      <p:sp>
        <p:nvSpPr>
          <p:cNvPr id="131" name="Rounded Rectangle 130"/>
          <p:cNvSpPr/>
          <p:nvPr/>
        </p:nvSpPr>
        <p:spPr bwMode="auto">
          <a:xfrm>
            <a:off x="26974800" y="24650700"/>
            <a:ext cx="12039600" cy="3162300"/>
          </a:xfrm>
          <a:prstGeom prst="roundRect">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65" name="TextBox 68"/>
          <p:cNvSpPr txBox="1">
            <a:spLocks noChangeArrowheads="1"/>
          </p:cNvSpPr>
          <p:nvPr/>
        </p:nvSpPr>
        <p:spPr bwMode="auto">
          <a:xfrm>
            <a:off x="27097038" y="25014238"/>
            <a:ext cx="12557125" cy="449262"/>
          </a:xfrm>
          <a:prstGeom prst="rect">
            <a:avLst/>
          </a:prstGeom>
          <a:noFill/>
          <a:ln w="9525">
            <a:noFill/>
            <a:miter lim="800000"/>
            <a:headEnd/>
            <a:tailEnd/>
          </a:ln>
        </p:spPr>
        <p:txBody>
          <a:bodyPr>
            <a:spAutoFit/>
          </a:bodyPr>
          <a:lstStyle/>
          <a:p>
            <a:pPr defTabSz="4075113"/>
            <a:endParaRPr lang="en-US" sz="3200">
              <a:latin typeface="Lucida Bright" charset="0"/>
            </a:endParaRPr>
          </a:p>
        </p:txBody>
      </p:sp>
      <p:sp>
        <p:nvSpPr>
          <p:cNvPr id="4" name="Rectangle 35"/>
          <p:cNvSpPr/>
          <p:nvPr/>
        </p:nvSpPr>
        <p:spPr bwMode="auto">
          <a:xfrm>
            <a:off x="1355725" y="7494588"/>
            <a:ext cx="8628063" cy="1076325"/>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67" name="TextBox 61"/>
          <p:cNvSpPr txBox="1">
            <a:spLocks noChangeArrowheads="1"/>
          </p:cNvSpPr>
          <p:nvPr/>
        </p:nvSpPr>
        <p:spPr bwMode="auto">
          <a:xfrm>
            <a:off x="1446213" y="7435850"/>
            <a:ext cx="8628062" cy="1098550"/>
          </a:xfrm>
          <a:prstGeom prst="rect">
            <a:avLst/>
          </a:prstGeom>
          <a:noFill/>
          <a:ln w="9525">
            <a:noFill/>
            <a:miter lim="800000"/>
            <a:headEnd/>
            <a:tailEnd/>
          </a:ln>
        </p:spPr>
        <p:txBody>
          <a:bodyPr>
            <a:spAutoFit/>
          </a:bodyPr>
          <a:lstStyle/>
          <a:p>
            <a:pPr algn="ctr" defTabSz="4075113"/>
            <a:r>
              <a:rPr lang="en-US" sz="6600">
                <a:solidFill>
                  <a:schemeClr val="bg1"/>
                </a:solidFill>
                <a:latin typeface="Lucida Sans" charset="0"/>
              </a:rPr>
              <a:t>Objectives</a:t>
            </a:r>
          </a:p>
        </p:txBody>
      </p:sp>
      <p:sp>
        <p:nvSpPr>
          <p:cNvPr id="5" name="Rounded Rectangle 65"/>
          <p:cNvSpPr/>
          <p:nvPr/>
        </p:nvSpPr>
        <p:spPr bwMode="auto">
          <a:xfrm>
            <a:off x="1143000" y="8570913"/>
            <a:ext cx="9775825" cy="6008687"/>
          </a:xfrm>
          <a:prstGeom prst="roundRect">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36" name="Rectangle 35"/>
          <p:cNvSpPr/>
          <p:nvPr/>
        </p:nvSpPr>
        <p:spPr bwMode="auto">
          <a:xfrm>
            <a:off x="30159325" y="7496175"/>
            <a:ext cx="7788275" cy="1082675"/>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70" name="TextBox 61"/>
          <p:cNvSpPr txBox="1">
            <a:spLocks noChangeArrowheads="1"/>
          </p:cNvSpPr>
          <p:nvPr/>
        </p:nvSpPr>
        <p:spPr bwMode="auto">
          <a:xfrm>
            <a:off x="29946600" y="7543800"/>
            <a:ext cx="8628063" cy="877888"/>
          </a:xfrm>
          <a:prstGeom prst="rect">
            <a:avLst/>
          </a:prstGeom>
          <a:noFill/>
          <a:ln w="9525">
            <a:noFill/>
            <a:miter lim="800000"/>
            <a:headEnd/>
            <a:tailEnd/>
          </a:ln>
        </p:spPr>
        <p:txBody>
          <a:bodyPr>
            <a:spAutoFit/>
          </a:bodyPr>
          <a:lstStyle/>
          <a:p>
            <a:pPr algn="ctr" defTabSz="4075113"/>
            <a:r>
              <a:rPr lang="en-US" sz="6600">
                <a:solidFill>
                  <a:schemeClr val="bg1"/>
                </a:solidFill>
                <a:latin typeface="Lucida Sans" charset="0"/>
              </a:rPr>
              <a:t>Results</a:t>
            </a:r>
          </a:p>
        </p:txBody>
      </p:sp>
      <p:sp>
        <p:nvSpPr>
          <p:cNvPr id="66" name="Rounded Rectangle 65"/>
          <p:cNvSpPr/>
          <p:nvPr/>
        </p:nvSpPr>
        <p:spPr bwMode="auto">
          <a:xfrm>
            <a:off x="29260800" y="8580438"/>
            <a:ext cx="9601200" cy="6049962"/>
          </a:xfrm>
          <a:prstGeom prst="roundRect">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072" name="TextBox 133"/>
          <p:cNvSpPr txBox="1">
            <a:spLocks noChangeArrowheads="1"/>
          </p:cNvSpPr>
          <p:nvPr/>
        </p:nvSpPr>
        <p:spPr bwMode="auto">
          <a:xfrm>
            <a:off x="29260800" y="8759825"/>
            <a:ext cx="10515600" cy="468313"/>
          </a:xfrm>
          <a:prstGeom prst="rect">
            <a:avLst/>
          </a:prstGeom>
          <a:noFill/>
          <a:ln w="9525">
            <a:noFill/>
            <a:miter lim="800000"/>
            <a:headEnd/>
            <a:tailEnd/>
          </a:ln>
        </p:spPr>
        <p:txBody>
          <a:bodyPr>
            <a:spAutoFit/>
          </a:bodyPr>
          <a:lstStyle/>
          <a:p>
            <a:pPr defTabSz="4075113">
              <a:buFont typeface="Arial" charset="0"/>
              <a:buChar char="•"/>
            </a:pPr>
            <a:endParaRPr lang="en-US" sz="3200">
              <a:latin typeface="Lucida Bright" charset="0"/>
            </a:endParaRPr>
          </a:p>
        </p:txBody>
      </p:sp>
      <p:sp>
        <p:nvSpPr>
          <p:cNvPr id="2073" name="TextBox 9"/>
          <p:cNvSpPr txBox="1">
            <a:spLocks noChangeArrowheads="1"/>
          </p:cNvSpPr>
          <p:nvPr/>
        </p:nvSpPr>
        <p:spPr bwMode="auto">
          <a:xfrm>
            <a:off x="8686800" y="4114800"/>
            <a:ext cx="22799675" cy="2073275"/>
          </a:xfrm>
          <a:prstGeom prst="rect">
            <a:avLst/>
          </a:prstGeom>
          <a:noFill/>
          <a:ln w="9525">
            <a:noFill/>
            <a:miter lim="800000"/>
            <a:headEnd/>
            <a:tailEnd/>
          </a:ln>
        </p:spPr>
        <p:txBody>
          <a:bodyPr lIns="407557" tIns="203779" rIns="407557" bIns="203779">
            <a:spAutoFit/>
          </a:bodyPr>
          <a:lstStyle/>
          <a:p>
            <a:pPr algn="ctr" defTabSz="4075113"/>
            <a:r>
              <a:rPr lang="en-US" sz="5400" i="1">
                <a:latin typeface="Lucida Bright" charset="0"/>
              </a:rPr>
              <a:t>Research Undergraduate:</a:t>
            </a:r>
            <a:r>
              <a:rPr lang="en-US" sz="5400">
                <a:latin typeface="Lucida Bright" charset="0"/>
              </a:rPr>
              <a:t>  Joshua Walters</a:t>
            </a:r>
          </a:p>
          <a:p>
            <a:pPr algn="ctr" defTabSz="4075113"/>
            <a:r>
              <a:rPr lang="en-US" sz="5400" i="1">
                <a:latin typeface="Lucida Bright" charset="0"/>
              </a:rPr>
              <a:t>Advisor:</a:t>
            </a:r>
            <a:r>
              <a:rPr lang="en-US" sz="5400">
                <a:latin typeface="Lucida Bright" charset="0"/>
              </a:rPr>
              <a:t>  Dr. Michael West</a:t>
            </a:r>
          </a:p>
        </p:txBody>
      </p:sp>
      <p:grpSp>
        <p:nvGrpSpPr>
          <p:cNvPr id="2074" name="Group 71"/>
          <p:cNvGrpSpPr>
            <a:grpSpLocks/>
          </p:cNvGrpSpPr>
          <p:nvPr/>
        </p:nvGrpSpPr>
        <p:grpSpPr bwMode="auto">
          <a:xfrm>
            <a:off x="1143000" y="23698200"/>
            <a:ext cx="12115800" cy="6019800"/>
            <a:chOff x="25831800" y="22936200"/>
            <a:chExt cx="8610600" cy="6248400"/>
          </a:xfrm>
        </p:grpSpPr>
        <p:grpSp>
          <p:nvGrpSpPr>
            <p:cNvPr id="2133" name="Group 83"/>
            <p:cNvGrpSpPr>
              <a:grpSpLocks/>
            </p:cNvGrpSpPr>
            <p:nvPr/>
          </p:nvGrpSpPr>
          <p:grpSpPr bwMode="auto">
            <a:xfrm>
              <a:off x="25831800" y="22936200"/>
              <a:ext cx="8610600" cy="6248400"/>
              <a:chOff x="15849600" y="16230600"/>
              <a:chExt cx="8610600" cy="6248400"/>
            </a:xfrm>
          </p:grpSpPr>
          <p:sp>
            <p:nvSpPr>
              <p:cNvPr id="68" name="Rounded Rectangle 67"/>
              <p:cNvSpPr/>
              <p:nvPr/>
            </p:nvSpPr>
            <p:spPr>
              <a:xfrm>
                <a:off x="15849600" y="17296717"/>
                <a:ext cx="8610600" cy="5182283"/>
              </a:xfrm>
              <a:prstGeom prst="roundRect">
                <a:avLst>
                  <a:gd name="adj" fmla="val 4971"/>
                </a:avLst>
              </a:prstGeom>
              <a:noFill/>
              <a:ln w="76200">
                <a:solidFill>
                  <a:srgbClr val="3333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572" fontAlgn="auto">
                  <a:spcBef>
                    <a:spcPts val="0"/>
                  </a:spcBef>
                  <a:spcAft>
                    <a:spcPts val="0"/>
                  </a:spcAft>
                  <a:defRPr/>
                </a:pPr>
                <a:endParaRPr lang="en-US" dirty="0"/>
              </a:p>
            </p:txBody>
          </p:sp>
          <p:grpSp>
            <p:nvGrpSpPr>
              <p:cNvPr id="2136" name="Group 82"/>
              <p:cNvGrpSpPr>
                <a:grpSpLocks/>
              </p:cNvGrpSpPr>
              <p:nvPr/>
            </p:nvGrpSpPr>
            <p:grpSpPr bwMode="auto">
              <a:xfrm>
                <a:off x="16459200" y="16230600"/>
                <a:ext cx="7315483" cy="1098550"/>
                <a:chOff x="16459200" y="16230600"/>
                <a:chExt cx="7315483" cy="1098550"/>
              </a:xfrm>
            </p:grpSpPr>
            <p:sp>
              <p:nvSpPr>
                <p:cNvPr id="34" name="Rectangle 33"/>
                <p:cNvSpPr/>
                <p:nvPr/>
              </p:nvSpPr>
              <p:spPr>
                <a:xfrm>
                  <a:off x="16458840" y="16383845"/>
                  <a:ext cx="7315400" cy="914520"/>
                </a:xfrm>
                <a:prstGeom prst="rect">
                  <a:avLst/>
                </a:prstGeom>
                <a:solidFill>
                  <a:srgbClr val="1F357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075572" fontAlgn="auto">
                    <a:spcBef>
                      <a:spcPts val="0"/>
                    </a:spcBef>
                    <a:spcAft>
                      <a:spcPts val="0"/>
                    </a:spcAft>
                    <a:defRPr/>
                  </a:pPr>
                  <a:endParaRPr lang="en-US" dirty="0"/>
                </a:p>
              </p:txBody>
            </p:sp>
            <p:sp>
              <p:nvSpPr>
                <p:cNvPr id="2138" name="TextBox 81"/>
                <p:cNvSpPr txBox="1">
                  <a:spLocks noChangeArrowheads="1"/>
                </p:cNvSpPr>
                <p:nvPr/>
              </p:nvSpPr>
              <p:spPr bwMode="auto">
                <a:xfrm>
                  <a:off x="16459200" y="16230600"/>
                  <a:ext cx="7315200" cy="1098550"/>
                </a:xfrm>
                <a:prstGeom prst="rect">
                  <a:avLst/>
                </a:prstGeom>
                <a:noFill/>
                <a:ln w="9525">
                  <a:noFill/>
                  <a:miter lim="800000"/>
                  <a:headEnd/>
                  <a:tailEnd/>
                </a:ln>
              </p:spPr>
              <p:txBody>
                <a:bodyPr>
                  <a:spAutoFit/>
                </a:bodyPr>
                <a:lstStyle/>
                <a:p>
                  <a:pPr algn="ctr" defTabSz="4075113"/>
                  <a:r>
                    <a:rPr lang="en-US" sz="6600">
                      <a:solidFill>
                        <a:schemeClr val="bg1"/>
                      </a:solidFill>
                      <a:latin typeface="Lucida Sans" charset="0"/>
                    </a:rPr>
                    <a:t>Impact</a:t>
                  </a:r>
                </a:p>
              </p:txBody>
            </p:sp>
          </p:grpSp>
        </p:grpSp>
        <p:sp>
          <p:nvSpPr>
            <p:cNvPr id="2134" name="TextBox 75"/>
            <p:cNvSpPr txBox="1">
              <a:spLocks noChangeArrowheads="1"/>
            </p:cNvSpPr>
            <p:nvPr/>
          </p:nvSpPr>
          <p:spPr bwMode="auto">
            <a:xfrm>
              <a:off x="25831800" y="24231600"/>
              <a:ext cx="8610600" cy="584775"/>
            </a:xfrm>
            <a:prstGeom prst="rect">
              <a:avLst/>
            </a:prstGeom>
            <a:noFill/>
            <a:ln w="9525">
              <a:noFill/>
              <a:miter lim="800000"/>
              <a:headEnd/>
              <a:tailEnd/>
            </a:ln>
          </p:spPr>
          <p:txBody>
            <a:bodyPr>
              <a:spAutoFit/>
            </a:bodyPr>
            <a:lstStyle/>
            <a:p>
              <a:pPr algn="ctr" defTabSz="4075113"/>
              <a:endParaRPr lang="en-US" sz="3200">
                <a:latin typeface="Lucida Bright" charset="0"/>
              </a:endParaRPr>
            </a:p>
          </p:txBody>
        </p:sp>
      </p:grpSp>
      <p:sp>
        <p:nvSpPr>
          <p:cNvPr id="2075" name="Rectangle 37"/>
          <p:cNvSpPr>
            <a:spLocks noChangeArrowheads="1"/>
          </p:cNvSpPr>
          <p:nvPr/>
        </p:nvSpPr>
        <p:spPr bwMode="auto">
          <a:xfrm>
            <a:off x="26974800" y="27965400"/>
            <a:ext cx="11811000" cy="2016125"/>
          </a:xfrm>
          <a:prstGeom prst="rect">
            <a:avLst/>
          </a:prstGeom>
          <a:noFill/>
          <a:ln w="9525">
            <a:noFill/>
            <a:miter lim="800000"/>
            <a:headEnd/>
            <a:tailEnd/>
          </a:ln>
        </p:spPr>
        <p:txBody>
          <a:bodyPr>
            <a:spAutoFit/>
          </a:bodyPr>
          <a:lstStyle/>
          <a:p>
            <a:pPr defTabSz="4075113">
              <a:lnSpc>
                <a:spcPts val="5038"/>
              </a:lnSpc>
            </a:pPr>
            <a:r>
              <a:rPr lang="en-US" sz="4200" b="1">
                <a:latin typeface="Lucida Sans" charset="0"/>
              </a:rPr>
              <a:t>Acknowledgements:</a:t>
            </a:r>
          </a:p>
          <a:p>
            <a:pPr defTabSz="4075113">
              <a:lnSpc>
                <a:spcPts val="2500"/>
              </a:lnSpc>
            </a:pPr>
            <a:r>
              <a:rPr lang="en-US" sz="3000">
                <a:latin typeface="Lucida Sans" charset="0"/>
              </a:rPr>
              <a:t>Thanks to the National Science Foundation grant # 0852057 </a:t>
            </a:r>
          </a:p>
          <a:p>
            <a:pPr defTabSz="4075113">
              <a:lnSpc>
                <a:spcPts val="2500"/>
              </a:lnSpc>
            </a:pPr>
            <a:endParaRPr lang="en-US" sz="3000">
              <a:latin typeface="Lucida Sans" charset="0"/>
            </a:endParaRPr>
          </a:p>
          <a:p>
            <a:pPr defTabSz="4075113">
              <a:lnSpc>
                <a:spcPts val="2500"/>
              </a:lnSpc>
            </a:pPr>
            <a:r>
              <a:rPr lang="en-US" sz="3000">
                <a:latin typeface="Lucida Sans" charset="0"/>
              </a:rPr>
              <a:t>Drs. Michael West, Alfred Boysen, and Bharat Jasthi, and to the SDSM&amp;T AMP Center.</a:t>
            </a:r>
          </a:p>
        </p:txBody>
      </p:sp>
      <p:sp>
        <p:nvSpPr>
          <p:cNvPr id="2076" name="TextBox 47"/>
          <p:cNvSpPr txBox="1">
            <a:spLocks noChangeArrowheads="1"/>
          </p:cNvSpPr>
          <p:nvPr/>
        </p:nvSpPr>
        <p:spPr bwMode="auto">
          <a:xfrm>
            <a:off x="5029200" y="8686800"/>
            <a:ext cx="914400" cy="1323975"/>
          </a:xfrm>
          <a:prstGeom prst="rect">
            <a:avLst/>
          </a:prstGeom>
          <a:noFill/>
          <a:ln w="9525">
            <a:noFill/>
            <a:miter lim="800000"/>
            <a:headEnd/>
            <a:tailEnd/>
          </a:ln>
        </p:spPr>
        <p:txBody>
          <a:bodyPr>
            <a:spAutoFit/>
          </a:bodyPr>
          <a:lstStyle/>
          <a:p>
            <a:pPr algn="ctr"/>
            <a:endParaRPr lang="en-US"/>
          </a:p>
        </p:txBody>
      </p:sp>
      <p:sp>
        <p:nvSpPr>
          <p:cNvPr id="2077" name="TextBox 48"/>
          <p:cNvSpPr txBox="1">
            <a:spLocks noChangeArrowheads="1"/>
          </p:cNvSpPr>
          <p:nvPr/>
        </p:nvSpPr>
        <p:spPr bwMode="auto">
          <a:xfrm>
            <a:off x="20574000" y="15544800"/>
            <a:ext cx="914400" cy="584200"/>
          </a:xfrm>
          <a:prstGeom prst="rect">
            <a:avLst/>
          </a:prstGeom>
          <a:noFill/>
          <a:ln w="9525">
            <a:noFill/>
            <a:miter lim="800000"/>
            <a:headEnd/>
            <a:tailEnd/>
          </a:ln>
        </p:spPr>
        <p:txBody>
          <a:bodyPr>
            <a:spAutoFit/>
          </a:bodyPr>
          <a:lstStyle/>
          <a:p>
            <a:pPr algn="ctr"/>
            <a:endParaRPr lang="en-US" sz="3200">
              <a:latin typeface="Lucida Sans" charset="0"/>
            </a:endParaRPr>
          </a:p>
        </p:txBody>
      </p:sp>
      <p:sp>
        <p:nvSpPr>
          <p:cNvPr id="2078" name="TextBox 47"/>
          <p:cNvSpPr txBox="1">
            <a:spLocks noChangeArrowheads="1"/>
          </p:cNvSpPr>
          <p:nvPr/>
        </p:nvSpPr>
        <p:spPr bwMode="auto">
          <a:xfrm>
            <a:off x="1371600" y="9085263"/>
            <a:ext cx="9372600" cy="4829175"/>
          </a:xfrm>
          <a:prstGeom prst="rect">
            <a:avLst/>
          </a:prstGeom>
          <a:noFill/>
          <a:ln w="9525">
            <a:noFill/>
            <a:miter lim="800000"/>
            <a:headEnd/>
            <a:tailEnd/>
          </a:ln>
        </p:spPr>
        <p:txBody>
          <a:bodyPr>
            <a:spAutoFit/>
          </a:bodyPr>
          <a:lstStyle/>
          <a:p>
            <a:pPr>
              <a:lnSpc>
                <a:spcPts val="3363"/>
              </a:lnSpc>
            </a:pPr>
            <a:r>
              <a:rPr lang="en-US" sz="2800">
                <a:latin typeface="Lucida Sans" charset="0"/>
              </a:rPr>
              <a:t>Test the mechanical properties of a self-reacting friction stir weld that has signs of the “Lazy S” defect</a:t>
            </a:r>
          </a:p>
          <a:p>
            <a:pPr>
              <a:lnSpc>
                <a:spcPct val="150000"/>
              </a:lnSpc>
            </a:pPr>
            <a:endParaRPr lang="en-US" sz="2800">
              <a:latin typeface="Lucida Sans" charset="0"/>
            </a:endParaRPr>
          </a:p>
          <a:p>
            <a:pPr lvl="1" indent="-457200">
              <a:lnSpc>
                <a:spcPts val="3363"/>
              </a:lnSpc>
              <a:buFont typeface="Arial" charset="0"/>
              <a:buChar char="•"/>
            </a:pPr>
            <a:r>
              <a:rPr lang="en-US" sz="2800">
                <a:latin typeface="Lucida Sans" charset="0"/>
              </a:rPr>
              <a:t> Objective 1 – Experimentally establish weld parameters that are favorable for the formation of the “Lazy S” defect</a:t>
            </a:r>
          </a:p>
          <a:p>
            <a:pPr lvl="1" indent="-457200">
              <a:lnSpc>
                <a:spcPts val="3363"/>
              </a:lnSpc>
            </a:pPr>
            <a:endParaRPr lang="en-US" sz="2800">
              <a:latin typeface="Lucida Sans" charset="0"/>
            </a:endParaRPr>
          </a:p>
          <a:p>
            <a:pPr lvl="1" indent="-457200">
              <a:lnSpc>
                <a:spcPts val="1263"/>
              </a:lnSpc>
              <a:buFont typeface="Arial" charset="0"/>
              <a:buChar char="•"/>
            </a:pPr>
            <a:endParaRPr lang="en-US" sz="2800">
              <a:latin typeface="Lucida Sans" charset="0"/>
            </a:endParaRPr>
          </a:p>
          <a:p>
            <a:pPr lvl="1" indent="-457200">
              <a:lnSpc>
                <a:spcPts val="3363"/>
              </a:lnSpc>
              <a:buFont typeface="Arial" charset="0"/>
              <a:buChar char="•"/>
            </a:pPr>
            <a:r>
              <a:rPr lang="en-US" sz="2800">
                <a:latin typeface="Lucida Sans" charset="0"/>
              </a:rPr>
              <a:t>Objective 2 – Test the mechanical properties of the welds to determine if the “Lazy S” defect has any impact on them 	</a:t>
            </a:r>
          </a:p>
        </p:txBody>
      </p:sp>
      <p:sp>
        <p:nvSpPr>
          <p:cNvPr id="2079" name="TextBox 48"/>
          <p:cNvSpPr txBox="1">
            <a:spLocks noChangeArrowheads="1"/>
          </p:cNvSpPr>
          <p:nvPr/>
        </p:nvSpPr>
        <p:spPr bwMode="auto">
          <a:xfrm>
            <a:off x="6858000" y="15544800"/>
            <a:ext cx="9601200" cy="477838"/>
          </a:xfrm>
          <a:prstGeom prst="rect">
            <a:avLst/>
          </a:prstGeom>
          <a:noFill/>
          <a:ln w="9525">
            <a:noFill/>
            <a:miter lim="800000"/>
            <a:headEnd/>
            <a:tailEnd/>
          </a:ln>
        </p:spPr>
        <p:txBody>
          <a:bodyPr>
            <a:spAutoFit/>
          </a:bodyPr>
          <a:lstStyle/>
          <a:p>
            <a:pPr algn="ctr"/>
            <a:endParaRPr lang="en-US" sz="2500"/>
          </a:p>
        </p:txBody>
      </p:sp>
      <p:sp>
        <p:nvSpPr>
          <p:cNvPr id="2080" name="TextBox 49"/>
          <p:cNvSpPr txBox="1">
            <a:spLocks noChangeArrowheads="1"/>
          </p:cNvSpPr>
          <p:nvPr/>
        </p:nvSpPr>
        <p:spPr bwMode="auto">
          <a:xfrm>
            <a:off x="6858000" y="16230600"/>
            <a:ext cx="9372600" cy="6324600"/>
          </a:xfrm>
          <a:prstGeom prst="rect">
            <a:avLst/>
          </a:prstGeom>
          <a:noFill/>
          <a:ln w="9525">
            <a:noFill/>
            <a:miter lim="800000"/>
            <a:headEnd/>
            <a:tailEnd/>
          </a:ln>
        </p:spPr>
        <p:txBody>
          <a:bodyPr>
            <a:spAutoFit/>
          </a:bodyPr>
          <a:lstStyle/>
          <a:p>
            <a:pPr>
              <a:lnSpc>
                <a:spcPct val="150000"/>
              </a:lnSpc>
            </a:pPr>
            <a:r>
              <a:rPr lang="en-US" sz="2700" b="1">
                <a:solidFill>
                  <a:srgbClr val="344384"/>
                </a:solidFill>
                <a:latin typeface="Lucida Sans" charset="0"/>
              </a:rPr>
              <a:t>Objective 1 Procedures</a:t>
            </a:r>
          </a:p>
          <a:p>
            <a:pPr lvl="1" indent="-457200">
              <a:lnSpc>
                <a:spcPct val="150000"/>
              </a:lnSpc>
              <a:buFont typeface="Arial" charset="0"/>
              <a:buChar char="•"/>
            </a:pPr>
            <a:r>
              <a:rPr lang="en-US" sz="2700">
                <a:latin typeface="Lucida Sans" charset="0"/>
              </a:rPr>
              <a:t> Make a series of bead-on-plate style welds using varying     weld parameters (Spindle Speed, Travel Speed)</a:t>
            </a:r>
          </a:p>
          <a:p>
            <a:pPr lvl="1" indent="-457200">
              <a:lnSpc>
                <a:spcPct val="150000"/>
              </a:lnSpc>
              <a:buFont typeface="Arial" charset="0"/>
              <a:buChar char="•"/>
            </a:pPr>
            <a:r>
              <a:rPr lang="en-US" sz="2700">
                <a:latin typeface="Lucida Sans" charset="0"/>
              </a:rPr>
              <a:t>Analyze the macro-structure of each weld to determine whether the weld is defective</a:t>
            </a:r>
          </a:p>
          <a:p>
            <a:pPr>
              <a:lnSpc>
                <a:spcPct val="150000"/>
              </a:lnSpc>
            </a:pPr>
            <a:r>
              <a:rPr lang="en-US" sz="2700" b="1">
                <a:solidFill>
                  <a:srgbClr val="344384"/>
                </a:solidFill>
                <a:latin typeface="Lucida Sans" charset="0"/>
              </a:rPr>
              <a:t>Objective 2 Procedures</a:t>
            </a:r>
          </a:p>
          <a:p>
            <a:pPr lvl="1" indent="-457200">
              <a:lnSpc>
                <a:spcPct val="150000"/>
              </a:lnSpc>
              <a:buFont typeface="Arial" charset="0"/>
              <a:buChar char="•"/>
            </a:pPr>
            <a:r>
              <a:rPr lang="en-US" sz="2700">
                <a:latin typeface="Lucida Sans" charset="0"/>
              </a:rPr>
              <a:t> Perform a series of butt joint welds using the parameters established in objective 1</a:t>
            </a:r>
          </a:p>
          <a:p>
            <a:pPr lvl="1" indent="-457200">
              <a:lnSpc>
                <a:spcPct val="150000"/>
              </a:lnSpc>
              <a:buFont typeface="Arial" charset="0"/>
              <a:buChar char="•"/>
            </a:pPr>
            <a:r>
              <a:rPr lang="en-US" sz="2700">
                <a:latin typeface="Lucida Sans" charset="0"/>
              </a:rPr>
              <a:t>Test the welds to determine whether the mechanical properties are affected by the “Lazy S” defect</a:t>
            </a:r>
          </a:p>
        </p:txBody>
      </p:sp>
      <p:sp>
        <p:nvSpPr>
          <p:cNvPr id="2081" name="TextBox 50"/>
          <p:cNvSpPr txBox="1">
            <a:spLocks noChangeArrowheads="1"/>
          </p:cNvSpPr>
          <p:nvPr/>
        </p:nvSpPr>
        <p:spPr bwMode="auto">
          <a:xfrm>
            <a:off x="1600200" y="24917400"/>
            <a:ext cx="11201400" cy="4643438"/>
          </a:xfrm>
          <a:prstGeom prst="rect">
            <a:avLst/>
          </a:prstGeom>
          <a:noFill/>
          <a:ln w="9525">
            <a:noFill/>
            <a:miter lim="800000"/>
            <a:headEnd/>
            <a:tailEnd/>
          </a:ln>
        </p:spPr>
        <p:txBody>
          <a:bodyPr>
            <a:spAutoFit/>
          </a:bodyPr>
          <a:lstStyle/>
          <a:p>
            <a:pPr algn="just">
              <a:lnSpc>
                <a:spcPts val="4500"/>
              </a:lnSpc>
            </a:pPr>
            <a:r>
              <a:rPr lang="en-US" sz="2700">
                <a:latin typeface="Lucida Sans" charset="0"/>
              </a:rPr>
              <a:t>Self-reacting tools are still relatively new in the world of friction stir welding, and are still not entirely accepted as an effective means of joining materials. The research in this project is a step toward making self-reacting tools more acceptable in an industrial setting. The use of self-reacting tools could make many obstacles, such as welding intricate or closed shapes, much more reasonable. This could potentially establish FSW in many significant industries, such as the pipe-fitting or petroleum industries.</a:t>
            </a:r>
          </a:p>
        </p:txBody>
      </p:sp>
      <p:pic>
        <p:nvPicPr>
          <p:cNvPr id="2096" name="Picture 48" descr="C:\Users\Josh\Downloads\School\REU SRT Research Project\Pictures\2011-07-18_11-52-28_773.jpg"/>
          <p:cNvPicPr>
            <a:picLocks noChangeAspect="1" noChangeArrowheads="1"/>
          </p:cNvPicPr>
          <p:nvPr/>
        </p:nvPicPr>
        <p:blipFill>
          <a:blip r:embed="rId4" cstate="print"/>
          <a:srcRect/>
          <a:stretch>
            <a:fillRect/>
          </a:stretch>
        </p:blipFill>
        <p:spPr bwMode="auto">
          <a:xfrm>
            <a:off x="1143000" y="15544800"/>
            <a:ext cx="5029200" cy="670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83" name="TextBox 52"/>
          <p:cNvSpPr txBox="1">
            <a:spLocks noChangeArrowheads="1"/>
          </p:cNvSpPr>
          <p:nvPr/>
        </p:nvSpPr>
        <p:spPr bwMode="auto">
          <a:xfrm>
            <a:off x="1143000" y="22402800"/>
            <a:ext cx="5083175" cy="400050"/>
          </a:xfrm>
          <a:prstGeom prst="rect">
            <a:avLst/>
          </a:prstGeom>
          <a:noFill/>
          <a:ln w="9525">
            <a:noFill/>
            <a:miter lim="800000"/>
            <a:headEnd/>
            <a:tailEnd/>
          </a:ln>
        </p:spPr>
        <p:txBody>
          <a:bodyPr wrap="none">
            <a:spAutoFit/>
          </a:bodyPr>
          <a:lstStyle/>
          <a:p>
            <a:pPr algn="ctr"/>
            <a:r>
              <a:rPr lang="en-US" sz="2000">
                <a:latin typeface="Lucida Sans" charset="0"/>
              </a:rPr>
              <a:t>Figure 1 Picture of a self-reacting FSW tool</a:t>
            </a:r>
          </a:p>
        </p:txBody>
      </p:sp>
      <p:pic>
        <p:nvPicPr>
          <p:cNvPr id="2097" name="Picture 49" descr="C:\Users\Josh\Downloads\School\REU SRT Research Project\Pictures\DSCN0911.JPG"/>
          <p:cNvPicPr>
            <a:picLocks noChangeAspect="1" noChangeArrowheads="1"/>
          </p:cNvPicPr>
          <p:nvPr/>
        </p:nvPicPr>
        <p:blipFill>
          <a:blip r:embed="rId5" cstate="print"/>
          <a:srcRect/>
          <a:stretch>
            <a:fillRect/>
          </a:stretch>
        </p:blipFill>
        <p:spPr bwMode="auto">
          <a:xfrm>
            <a:off x="11887200" y="8001000"/>
            <a:ext cx="7999413" cy="59436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pic>
        <p:nvPicPr>
          <p:cNvPr id="2098" name="Picture 50" descr="C:\Users\Josh\Downloads\School\REU SRT Research Project\Pictures\SRT_009B_LazyS.jpg"/>
          <p:cNvPicPr>
            <a:picLocks noChangeAspect="1" noChangeArrowheads="1"/>
          </p:cNvPicPr>
          <p:nvPr/>
        </p:nvPicPr>
        <p:blipFill>
          <a:blip r:embed="rId6" cstate="print"/>
          <a:srcRect/>
          <a:stretch>
            <a:fillRect/>
          </a:stretch>
        </p:blipFill>
        <p:spPr bwMode="auto">
          <a:xfrm>
            <a:off x="20574000" y="8001000"/>
            <a:ext cx="7772400" cy="59436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
        <p:nvSpPr>
          <p:cNvPr id="2086" name="TextBox 57"/>
          <p:cNvSpPr txBox="1">
            <a:spLocks noChangeArrowheads="1"/>
          </p:cNvSpPr>
          <p:nvPr/>
        </p:nvSpPr>
        <p:spPr bwMode="auto">
          <a:xfrm>
            <a:off x="27508200" y="24917400"/>
            <a:ext cx="10972800" cy="2508250"/>
          </a:xfrm>
          <a:prstGeom prst="rect">
            <a:avLst/>
          </a:prstGeom>
          <a:noFill/>
          <a:ln w="9525">
            <a:noFill/>
            <a:miter lim="800000"/>
            <a:headEnd/>
            <a:tailEnd/>
          </a:ln>
        </p:spPr>
        <p:txBody>
          <a:bodyPr>
            <a:spAutoFit/>
          </a:bodyPr>
          <a:lstStyle/>
          <a:p>
            <a:pPr algn="just">
              <a:lnSpc>
                <a:spcPct val="150000"/>
              </a:lnSpc>
            </a:pPr>
            <a:r>
              <a:rPr lang="en-US" sz="2700">
                <a:latin typeface="Lucida Sans" charset="0"/>
              </a:rPr>
              <a:t>There are many unknown factors that could be further explored regarding the “Lazy S” defect. Its formation in other types of alloys is a major area that could be investigated, as wells as investigating preventative measures to minimize the chance of its formation. </a:t>
            </a:r>
          </a:p>
        </p:txBody>
      </p:sp>
      <p:graphicFrame>
        <p:nvGraphicFramePr>
          <p:cNvPr id="60" name="Chart 59"/>
          <p:cNvGraphicFramePr/>
          <p:nvPr/>
        </p:nvGraphicFramePr>
        <p:xfrm>
          <a:off x="13258800" y="23774400"/>
          <a:ext cx="13716000" cy="6629400"/>
        </p:xfrm>
        <a:graphic>
          <a:graphicData uri="http://schemas.openxmlformats.org/drawingml/2006/chart">
            <c:chart xmlns:c="http://schemas.openxmlformats.org/drawingml/2006/chart" xmlns:r="http://schemas.openxmlformats.org/officeDocument/2006/relationships" r:id="rId7"/>
          </a:graphicData>
        </a:graphic>
      </p:graphicFrame>
      <p:sp>
        <p:nvSpPr>
          <p:cNvPr id="2088" name="TextBox 55"/>
          <p:cNvSpPr txBox="1">
            <a:spLocks noChangeArrowheads="1"/>
          </p:cNvSpPr>
          <p:nvPr/>
        </p:nvSpPr>
        <p:spPr bwMode="auto">
          <a:xfrm>
            <a:off x="20574000" y="14249400"/>
            <a:ext cx="7772400" cy="400110"/>
          </a:xfrm>
          <a:prstGeom prst="rect">
            <a:avLst/>
          </a:prstGeom>
          <a:noFill/>
          <a:ln w="9525">
            <a:noFill/>
            <a:miter lim="800000"/>
            <a:headEnd/>
            <a:tailEnd/>
          </a:ln>
        </p:spPr>
        <p:txBody>
          <a:bodyPr>
            <a:spAutoFit/>
          </a:bodyPr>
          <a:lstStyle/>
          <a:p>
            <a:r>
              <a:rPr lang="en-US" sz="2000" dirty="0">
                <a:latin typeface="Lucida Sans" charset="0"/>
              </a:rPr>
              <a:t>Figure 3: The “Lazy S” </a:t>
            </a:r>
            <a:r>
              <a:rPr lang="en-US" sz="2000" dirty="0" smtClean="0">
                <a:latin typeface="Lucida Sans" charset="0"/>
              </a:rPr>
              <a:t>defect near </a:t>
            </a:r>
            <a:r>
              <a:rPr lang="en-US" sz="2000" dirty="0">
                <a:latin typeface="Lucida Sans" charset="0"/>
              </a:rPr>
              <a:t>the root of a weld</a:t>
            </a:r>
          </a:p>
        </p:txBody>
      </p:sp>
      <p:sp>
        <p:nvSpPr>
          <p:cNvPr id="2089" name="TextBox 55"/>
          <p:cNvSpPr txBox="1">
            <a:spLocks noChangeArrowheads="1"/>
          </p:cNvSpPr>
          <p:nvPr/>
        </p:nvSpPr>
        <p:spPr bwMode="auto">
          <a:xfrm>
            <a:off x="11887200" y="14173200"/>
            <a:ext cx="8077200" cy="400050"/>
          </a:xfrm>
          <a:prstGeom prst="rect">
            <a:avLst/>
          </a:prstGeom>
          <a:noFill/>
          <a:ln w="9525">
            <a:noFill/>
            <a:miter lim="800000"/>
            <a:headEnd/>
            <a:tailEnd/>
          </a:ln>
        </p:spPr>
        <p:txBody>
          <a:bodyPr>
            <a:spAutoFit/>
          </a:bodyPr>
          <a:lstStyle/>
          <a:p>
            <a:r>
              <a:rPr lang="en-US" sz="2000">
                <a:latin typeface="Lucida Sans" charset="0"/>
              </a:rPr>
              <a:t>Figure 2: Clamping mechanism for the self-reacting tool</a:t>
            </a:r>
          </a:p>
        </p:txBody>
      </p:sp>
      <p:sp>
        <p:nvSpPr>
          <p:cNvPr id="2090" name="TextBox 50"/>
          <p:cNvSpPr txBox="1">
            <a:spLocks noChangeArrowheads="1"/>
          </p:cNvSpPr>
          <p:nvPr/>
        </p:nvSpPr>
        <p:spPr bwMode="auto">
          <a:xfrm>
            <a:off x="24688800" y="16459200"/>
            <a:ext cx="9144000" cy="6324600"/>
          </a:xfrm>
          <a:prstGeom prst="rect">
            <a:avLst/>
          </a:prstGeom>
          <a:noFill/>
          <a:ln w="9525">
            <a:noFill/>
            <a:miter lim="800000"/>
            <a:headEnd/>
            <a:tailEnd/>
          </a:ln>
        </p:spPr>
        <p:txBody>
          <a:bodyPr>
            <a:spAutoFit/>
          </a:bodyPr>
          <a:lstStyle/>
          <a:p>
            <a:pPr algn="just">
              <a:lnSpc>
                <a:spcPct val="150000"/>
              </a:lnSpc>
            </a:pPr>
            <a:r>
              <a:rPr lang="en-US" sz="2700">
                <a:latin typeface="Lucida Sans" charset="0"/>
              </a:rPr>
              <a:t>Based on the discoveries of the experimentation, the “Lazy S” defect has a significant impact on the mechanical properties of  a self-reacting weld made with 2024-T4 Aluminum. The research found that while micro-hardness measurements showed minute differences in hardness, the tensile properties of the welds were substantially compromised by the presence of the “Lazy S” defect.  The defect contributed to the initiation of cracks during tensile testing, and, in the case of welds 011 and 012, made up the entire fracture surface.</a:t>
            </a:r>
          </a:p>
        </p:txBody>
      </p:sp>
      <p:sp>
        <p:nvSpPr>
          <p:cNvPr id="2091" name="TextBox 48"/>
          <p:cNvSpPr txBox="1">
            <a:spLocks noChangeArrowheads="1"/>
          </p:cNvSpPr>
          <p:nvPr/>
        </p:nvSpPr>
        <p:spPr bwMode="auto">
          <a:xfrm>
            <a:off x="29946600" y="8686800"/>
            <a:ext cx="8229600" cy="5702300"/>
          </a:xfrm>
          <a:prstGeom prst="rect">
            <a:avLst/>
          </a:prstGeom>
          <a:noFill/>
          <a:ln w="9525">
            <a:noFill/>
            <a:miter lim="800000"/>
            <a:headEnd/>
            <a:tailEnd/>
          </a:ln>
        </p:spPr>
        <p:txBody>
          <a:bodyPr>
            <a:spAutoFit/>
          </a:bodyPr>
          <a:lstStyle/>
          <a:p>
            <a:pPr algn="just">
              <a:lnSpc>
                <a:spcPct val="150000"/>
              </a:lnSpc>
            </a:pPr>
            <a:r>
              <a:rPr lang="en-US" sz="2700">
                <a:latin typeface="Lucida Sans" charset="0"/>
              </a:rPr>
              <a:t>Metallographic analysis revealed an observable “Lazy S” formation in all the butt welds performed in the experiment. After mechanical testing was performed, it was discovered that while the micro-hardness was relatively unaffected, the tensile properties of the welds were severely compromised. Welds that had greater signs of the “Lazy S” formation had a considerably lower peak stress during tensile testing.</a:t>
            </a:r>
          </a:p>
        </p:txBody>
      </p:sp>
      <p:pic>
        <p:nvPicPr>
          <p:cNvPr id="7" name="Picture 49" descr="C:\Users\Josh\Downloads\School\REU SRT Research Project\Pictures\2011-07-27_16-11-03_562.jpg"/>
          <p:cNvPicPr>
            <a:picLocks noChangeAspect="1" noChangeArrowheads="1"/>
          </p:cNvPicPr>
          <p:nvPr/>
        </p:nvPicPr>
        <p:blipFill>
          <a:blip r:embed="rId8" cstate="print"/>
          <a:srcRect/>
          <a:stretch>
            <a:fillRect/>
          </a:stretch>
        </p:blipFill>
        <p:spPr bwMode="auto">
          <a:xfrm>
            <a:off x="17602200" y="15087600"/>
            <a:ext cx="5486400" cy="3943350"/>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graphicFrame>
        <p:nvGraphicFramePr>
          <p:cNvPr id="52" name="Table 51"/>
          <p:cNvGraphicFramePr>
            <a:graphicFrameLocks noGrp="1"/>
          </p:cNvGraphicFramePr>
          <p:nvPr/>
        </p:nvGraphicFramePr>
        <p:xfrm>
          <a:off x="16916400" y="20345400"/>
          <a:ext cx="6857999" cy="2453640"/>
        </p:xfrm>
        <a:graphic>
          <a:graphicData uri="http://schemas.openxmlformats.org/drawingml/2006/table">
            <a:tbl>
              <a:tblPr/>
              <a:tblGrid>
                <a:gridCol w="1585289"/>
                <a:gridCol w="1601513"/>
                <a:gridCol w="1981611"/>
                <a:gridCol w="1689586"/>
              </a:tblGrid>
              <a:tr h="670560">
                <a:tc>
                  <a:txBody>
                    <a:bodyPr/>
                    <a:lstStyle/>
                    <a:p>
                      <a:pPr marL="0" marR="0">
                        <a:lnSpc>
                          <a:spcPct val="115000"/>
                        </a:lnSpc>
                        <a:spcBef>
                          <a:spcPts val="0"/>
                        </a:spcBef>
                        <a:spcAft>
                          <a:spcPts val="0"/>
                        </a:spcAft>
                      </a:pPr>
                      <a:r>
                        <a:rPr lang="en-US" sz="2000" dirty="0">
                          <a:latin typeface="Times New Roman" pitchFamily="18" charset="0"/>
                          <a:ea typeface="Calibri"/>
                          <a:cs typeface="Times New Roman" pitchFamily="18" charset="0"/>
                        </a:rPr>
                        <a:t>Sample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pitchFamily="18" charset="0"/>
                          <a:ea typeface="Calibri"/>
                          <a:cs typeface="Times New Roman" pitchFamily="18" charset="0"/>
                        </a:rPr>
                        <a:t>Average Peak</a:t>
                      </a:r>
                    </a:p>
                    <a:p>
                      <a:pPr marL="0" marR="0">
                        <a:lnSpc>
                          <a:spcPct val="115000"/>
                        </a:lnSpc>
                        <a:spcBef>
                          <a:spcPts val="0"/>
                        </a:spcBef>
                        <a:spcAft>
                          <a:spcPts val="0"/>
                        </a:spcAft>
                      </a:pPr>
                      <a:r>
                        <a:rPr lang="en-US" sz="2000" dirty="0">
                          <a:latin typeface="Times New Roman" pitchFamily="18" charset="0"/>
                          <a:ea typeface="Calibri"/>
                          <a:cs typeface="Times New Roman" pitchFamily="18" charset="0"/>
                        </a:rPr>
                        <a:t>Stress (Ksi)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Peak Stress (% of Base Metal)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pitchFamily="18" charset="0"/>
                          <a:ea typeface="Calibri"/>
                          <a:cs typeface="Times New Roman" pitchFamily="18" charset="0"/>
                        </a:rPr>
                        <a:t>A</a:t>
                      </a:r>
                      <a:r>
                        <a:rPr lang="en-US" sz="1950" dirty="0">
                          <a:latin typeface="Times New Roman" pitchFamily="18" charset="0"/>
                          <a:ea typeface="Calibri"/>
                          <a:cs typeface="Times New Roman" pitchFamily="18" charset="0"/>
                        </a:rPr>
                        <a:t>verage</a:t>
                      </a:r>
                    </a:p>
                    <a:p>
                      <a:pPr marL="0" marR="0">
                        <a:lnSpc>
                          <a:spcPct val="115000"/>
                        </a:lnSpc>
                        <a:spcBef>
                          <a:spcPts val="0"/>
                        </a:spcBef>
                        <a:spcAft>
                          <a:spcPts val="0"/>
                        </a:spcAft>
                      </a:pPr>
                      <a:r>
                        <a:rPr lang="en-US" sz="1950" dirty="0">
                          <a:latin typeface="Times New Roman" pitchFamily="18" charset="0"/>
                          <a:ea typeface="Calibri"/>
                          <a:cs typeface="Times New Roman" pitchFamily="18" charset="0"/>
                        </a:rPr>
                        <a:t>Elongation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08">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Base Metal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08">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47.4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66.6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08">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69.7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08">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108">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pitchFamily="18" charset="0"/>
                          <a:ea typeface="Calibri"/>
                          <a:cs typeface="Times New Roman"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pitchFamily="18" charset="0"/>
                          <a:ea typeface="Calibri"/>
                          <a:cs typeface="Times New Roman" pitchFamily="18" charset="0"/>
                        </a:rPr>
                        <a:t>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pitchFamily="18" charset="0"/>
                          <a:ea typeface="Calibri"/>
                          <a:cs typeface="Times New Roman"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31" name="TextBox 52"/>
          <p:cNvSpPr txBox="1">
            <a:spLocks noChangeArrowheads="1"/>
          </p:cNvSpPr>
          <p:nvPr/>
        </p:nvSpPr>
        <p:spPr bwMode="auto">
          <a:xfrm>
            <a:off x="34747200" y="21717000"/>
            <a:ext cx="3889847" cy="1015663"/>
          </a:xfrm>
          <a:prstGeom prst="rect">
            <a:avLst/>
          </a:prstGeom>
          <a:noFill/>
          <a:ln w="9525">
            <a:noFill/>
            <a:miter lim="800000"/>
            <a:headEnd/>
            <a:tailEnd/>
          </a:ln>
        </p:spPr>
        <p:txBody>
          <a:bodyPr wrap="none">
            <a:spAutoFit/>
          </a:bodyPr>
          <a:lstStyle/>
          <a:p>
            <a:r>
              <a:rPr lang="en-US" sz="2000" dirty="0">
                <a:latin typeface="Lucida Sans" charset="0"/>
              </a:rPr>
              <a:t>Figure </a:t>
            </a:r>
            <a:r>
              <a:rPr lang="en-US" sz="2000" dirty="0" smtClean="0">
                <a:latin typeface="Lucida Sans" charset="0"/>
              </a:rPr>
              <a:t>4</a:t>
            </a:r>
          </a:p>
          <a:p>
            <a:r>
              <a:rPr lang="en-US" sz="2000" dirty="0" smtClean="0">
                <a:latin typeface="Lucida Sans" charset="0"/>
              </a:rPr>
              <a:t>Top: Highlighted “Lazy S” defect</a:t>
            </a:r>
          </a:p>
          <a:p>
            <a:r>
              <a:rPr lang="en-US" sz="2000" dirty="0" smtClean="0">
                <a:latin typeface="Lucida Sans" charset="0"/>
              </a:rPr>
              <a:t>Bottom: Tensile Sample Crack</a:t>
            </a:r>
            <a:endParaRPr lang="en-US" sz="2000" dirty="0">
              <a:latin typeface="Lucida Sans" charset="0"/>
            </a:endParaRPr>
          </a:p>
        </p:txBody>
      </p:sp>
      <p:sp>
        <p:nvSpPr>
          <p:cNvPr id="2132" name="TextBox 53"/>
          <p:cNvSpPr txBox="1">
            <a:spLocks noChangeArrowheads="1"/>
          </p:cNvSpPr>
          <p:nvPr/>
        </p:nvSpPr>
        <p:spPr bwMode="auto">
          <a:xfrm>
            <a:off x="16916400" y="18973800"/>
            <a:ext cx="6629400" cy="1784350"/>
          </a:xfrm>
          <a:prstGeom prst="rect">
            <a:avLst/>
          </a:prstGeom>
          <a:noFill/>
          <a:ln w="9525">
            <a:noFill/>
            <a:miter lim="800000"/>
            <a:headEnd/>
            <a:tailEnd/>
          </a:ln>
        </p:spPr>
        <p:txBody>
          <a:bodyPr>
            <a:spAutoFit/>
          </a:bodyPr>
          <a:lstStyle/>
          <a:p>
            <a:pPr>
              <a:lnSpc>
                <a:spcPct val="150000"/>
              </a:lnSpc>
            </a:pPr>
            <a:r>
              <a:rPr lang="en-US" sz="2000" dirty="0">
                <a:latin typeface="Lucida Sans" charset="0"/>
              </a:rPr>
              <a:t>         Figure 5: Tensile Samples before testing</a:t>
            </a:r>
          </a:p>
          <a:p>
            <a:pPr>
              <a:lnSpc>
                <a:spcPct val="150000"/>
              </a:lnSpc>
            </a:pPr>
            <a:endParaRPr lang="en-US" sz="2000" dirty="0">
              <a:latin typeface="Lucida Sans" charset="0"/>
            </a:endParaRPr>
          </a:p>
          <a:p>
            <a:pPr>
              <a:lnSpc>
                <a:spcPct val="150000"/>
              </a:lnSpc>
            </a:pPr>
            <a:r>
              <a:rPr lang="en-US" sz="2000" dirty="0">
                <a:latin typeface="Lucida Sans" charset="0"/>
              </a:rPr>
              <a:t>Table 1 Tensile Test Data</a:t>
            </a:r>
          </a:p>
          <a:p>
            <a:endParaRPr lang="en-US" sz="2000" dirty="0">
              <a:latin typeface="Lucida Sans" charset="0"/>
            </a:endParaRPr>
          </a:p>
        </p:txBody>
      </p:sp>
      <p:pic>
        <p:nvPicPr>
          <p:cNvPr id="2139" name="Picture 91" descr="C:\Users\Josh\Downloads\School\REU SRT Research Project\Pictures\SRT\SRT_011_Crack.jpg"/>
          <p:cNvPicPr>
            <a:picLocks noChangeAspect="1" noChangeArrowheads="1"/>
          </p:cNvPicPr>
          <p:nvPr/>
        </p:nvPicPr>
        <p:blipFill>
          <a:blip r:embed="rId9" cstate="print"/>
          <a:srcRect/>
          <a:stretch>
            <a:fillRect/>
          </a:stretch>
        </p:blipFill>
        <p:spPr bwMode="auto">
          <a:xfrm>
            <a:off x="34747200" y="18516600"/>
            <a:ext cx="3886200"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41" name="Picture 93" descr="C:\Users\Josh\Downloads\School\REU SRT Research Project\Pictures\SRT\SRT_011_LazyS_Highlight.jpg"/>
          <p:cNvPicPr>
            <a:picLocks noChangeAspect="1" noChangeArrowheads="1"/>
          </p:cNvPicPr>
          <p:nvPr/>
        </p:nvPicPr>
        <p:blipFill>
          <a:blip r:embed="rId10" cstate="print"/>
          <a:srcRect/>
          <a:stretch>
            <a:fillRect/>
          </a:stretch>
        </p:blipFill>
        <p:spPr bwMode="auto">
          <a:xfrm>
            <a:off x="34747200" y="15544800"/>
            <a:ext cx="389555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075113"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075113"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1661</TotalTime>
  <Words>604</Words>
  <Application>Microsoft Office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The Impact of the “Lazy S” Defect on the Mechanical Properties of a Self-Reacting Friction Stir Weld on Al 2024-T4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Lazy S Defect in 2024 Aluminum Friction Stir Welds Made Using a Self-Reacting Tool</dc:title>
  <dc:creator>Karl Warsinski</dc:creator>
  <cp:lastModifiedBy>aboysen</cp:lastModifiedBy>
  <cp:revision>122</cp:revision>
  <dcterms:created xsi:type="dcterms:W3CDTF">2011-07-28T14:12:25Z</dcterms:created>
  <dcterms:modified xsi:type="dcterms:W3CDTF">2011-08-04T16:18:41Z</dcterms:modified>
</cp:coreProperties>
</file>